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7" r:id="rId1"/>
    <p:sldMasterId id="2147483988" r:id="rId2"/>
    <p:sldMasterId id="2147484017" r:id="rId3"/>
    <p:sldMasterId id="2147484038" r:id="rId4"/>
  </p:sldMasterIdLst>
  <p:notesMasterIdLst>
    <p:notesMasterId r:id="rId49"/>
  </p:notesMasterIdLst>
  <p:handoutMasterIdLst>
    <p:handoutMasterId r:id="rId50"/>
  </p:handoutMasterIdLst>
  <p:sldIdLst>
    <p:sldId id="256" r:id="rId5"/>
    <p:sldId id="279" r:id="rId6"/>
    <p:sldId id="312" r:id="rId7"/>
    <p:sldId id="285" r:id="rId8"/>
    <p:sldId id="286" r:id="rId9"/>
    <p:sldId id="278" r:id="rId10"/>
    <p:sldId id="258" r:id="rId11"/>
    <p:sldId id="280" r:id="rId12"/>
    <p:sldId id="257" r:id="rId13"/>
    <p:sldId id="260" r:id="rId14"/>
    <p:sldId id="287" r:id="rId15"/>
    <p:sldId id="259" r:id="rId16"/>
    <p:sldId id="288" r:id="rId17"/>
    <p:sldId id="264" r:id="rId18"/>
    <p:sldId id="273" r:id="rId19"/>
    <p:sldId id="289" r:id="rId20"/>
    <p:sldId id="282" r:id="rId21"/>
    <p:sldId id="263" r:id="rId22"/>
    <p:sldId id="267" r:id="rId23"/>
    <p:sldId id="303" r:id="rId24"/>
    <p:sldId id="304" r:id="rId25"/>
    <p:sldId id="295" r:id="rId26"/>
    <p:sldId id="296" r:id="rId27"/>
    <p:sldId id="297" r:id="rId28"/>
    <p:sldId id="298" r:id="rId29"/>
    <p:sldId id="299" r:id="rId30"/>
    <p:sldId id="300" r:id="rId31"/>
    <p:sldId id="301" r:id="rId32"/>
    <p:sldId id="302" r:id="rId33"/>
    <p:sldId id="310" r:id="rId34"/>
    <p:sldId id="305" r:id="rId35"/>
    <p:sldId id="311" r:id="rId36"/>
    <p:sldId id="306" r:id="rId37"/>
    <p:sldId id="307" r:id="rId38"/>
    <p:sldId id="308" r:id="rId39"/>
    <p:sldId id="291" r:id="rId40"/>
    <p:sldId id="276" r:id="rId41"/>
    <p:sldId id="266" r:id="rId42"/>
    <p:sldId id="314" r:id="rId43"/>
    <p:sldId id="313" r:id="rId44"/>
    <p:sldId id="309" r:id="rId45"/>
    <p:sldId id="315" r:id="rId46"/>
    <p:sldId id="316" r:id="rId47"/>
    <p:sldId id="292" r:id="rId48"/>
  </p:sldIdLst>
  <p:sldSz cx="12192000" cy="6858000"/>
  <p:notesSz cx="6858000" cy="99456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D24E"/>
    <a:srgbClr val="FF5050"/>
    <a:srgbClr val="F9FC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1E98E4-1722-4A69-850D-32F63B562843}" v="246" dt="2020-11-12T15:18:33.630"/>
    <p1510:client id="{C9307E2B-A1C3-D1B8-3B3C-AA6D30786F69}" v="4" dt="2020-11-12T15:21:33.87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Designformatvorlage 2 - Akz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unkle Formatvorlage 1 - Akz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B9631B5-78F2-41C9-869B-9F39066F8104}" styleName="Mittlere Formatvorlage 3 - Akz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38B1855-1B75-4FBE-930C-398BA8C253C6}" styleName="Designformatvorlage 2 - Akz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Designformatvorlage 2 - Akz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Designformatvorlage 2 - Akz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773" y="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Arbeitsblatt1.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Arbeitsblatt2.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Arbeitsblatt3.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Arbeitsblatt4.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de-DE"/>
        </a:p>
      </c:txPr>
    </c:legend>
    <c:plotVisOnly val="1"/>
    <c:dispBlanksAs val="zero"/>
    <c:showDLblsOverMax val="0"/>
  </c:chart>
  <c:spPr>
    <a:noFill/>
    <a:ln>
      <a:noFill/>
    </a:ln>
    <a:effectLst/>
  </c:spPr>
  <c:txPr>
    <a:bodyPr/>
    <a:lstStyle/>
    <a:p>
      <a:pPr>
        <a:defRPr/>
      </a:pPr>
      <a:endParaRPr lang="de-DE"/>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
          <c:w val="0.97089947089947093"/>
          <c:h val="0.82814206734796447"/>
        </c:manualLayout>
      </c:layout>
      <c:pie3DChart>
        <c:varyColors val="1"/>
        <c:ser>
          <c:idx val="0"/>
          <c:order val="0"/>
          <c:tx>
            <c:strRef>
              <c:f>Tabelle1!$B$1</c:f>
              <c:strCache>
                <c:ptCount val="1"/>
                <c:pt idx="0">
                  <c:v>396</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EB5E-4904-A320-C26F1B10AF60}"/>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EB5E-4904-A320-C26F1B10AF60}"/>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EB5E-4904-A320-C26F1B10AF60}"/>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EB5E-4904-A320-C26F1B10AF60}"/>
              </c:ext>
            </c:extLst>
          </c:dPt>
          <c:dLbls>
            <c:dLbl>
              <c:idx val="0"/>
              <c:tx>
                <c:rich>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j-lt"/>
                        <a:ea typeface="+mn-ea"/>
                        <a:cs typeface="+mn-cs"/>
                      </a:defRPr>
                    </a:pPr>
                    <a:r>
                      <a:rPr lang="en-US" sz="1600">
                        <a:latin typeface="+mj-lt"/>
                      </a:rPr>
                      <a:t>Schüler*innen ohne Zuwanderungsgeschichte
</a:t>
                    </a:r>
                    <a:fld id="{2872C8A1-B011-4C43-B7E5-B48465315C04}" type="PERCENTAGE">
                      <a:rPr lang="en-US" sz="1600">
                        <a:latin typeface="+mj-lt"/>
                      </a:rPr>
                      <a:pPr>
                        <a:defRPr sz="1600">
                          <a:latin typeface="+mj-lt"/>
                        </a:defRPr>
                      </a:pPr>
                      <a:t>[PROZENTSATZ]</a:t>
                    </a:fld>
                    <a:endParaRPr lang="en-US" sz="1600">
                      <a:latin typeface="+mj-lt"/>
                    </a:endParaRPr>
                  </a:p>
                </c:rich>
              </c:tx>
              <c:numFmt formatCode="General"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j-lt"/>
                      <a:ea typeface="+mn-ea"/>
                      <a:cs typeface="+mn-cs"/>
                    </a:defRPr>
                  </a:pPr>
                  <a:endParaRPr lang="de-DE"/>
                </a:p>
              </c:txPr>
              <c:dLblPos val="outEnd"/>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EB5E-4904-A320-C26F1B10AF60}"/>
                </c:ext>
                <c:ext xmlns:c15="http://schemas.microsoft.com/office/drawing/2012/chart" uri="{CE6537A1-D6FC-4f65-9D91-7224C49458BB}">
                  <c15:dlblFieldTable/>
                  <c15:showDataLabelsRange val="0"/>
                </c:ext>
              </c:extLst>
            </c:dLbl>
            <c:dLbl>
              <c:idx val="1"/>
              <c:numFmt formatCode="0.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solidFill>
                      <a:latin typeface="+mj-lt"/>
                      <a:ea typeface="+mn-ea"/>
                      <a:cs typeface="+mn-cs"/>
                    </a:defRPr>
                  </a:pPr>
                  <a:endParaRPr lang="de-DE"/>
                </a:p>
              </c:txPr>
              <c:dLblPos val="outEnd"/>
              <c:showLegendKey val="0"/>
              <c:showVal val="0"/>
              <c:showCatName val="1"/>
              <c:showSerName val="0"/>
              <c:showPercent val="1"/>
              <c:showBubbleSize val="0"/>
            </c:dLbl>
            <c:dLbl>
              <c:idx val="2"/>
              <c:numFmt formatCode="0.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j-lt"/>
                      <a:ea typeface="+mn-ea"/>
                      <a:cs typeface="+mn-cs"/>
                    </a:defRPr>
                  </a:pPr>
                  <a:endParaRPr lang="de-DE"/>
                </a:p>
              </c:txPr>
              <c:dLblPos val="outEnd"/>
              <c:showLegendKey val="0"/>
              <c:showVal val="0"/>
              <c:showCatName val="1"/>
              <c:showSerName val="0"/>
              <c:showPercent val="1"/>
              <c:showBubbleSize val="0"/>
            </c:dLbl>
            <c:dLbl>
              <c:idx val="3"/>
              <c:numFmt formatCode="0.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solidFill>
                      <a:latin typeface="+mj-lt"/>
                      <a:ea typeface="+mn-ea"/>
                      <a:cs typeface="+mn-cs"/>
                    </a:defRPr>
                  </a:pPr>
                  <a:endParaRPr lang="de-DE"/>
                </a:p>
              </c:txPr>
              <c:dLblPos val="outEnd"/>
              <c:showLegendKey val="0"/>
              <c:showVal val="0"/>
              <c:showCatName val="1"/>
              <c:showSerName val="0"/>
              <c:showPercent val="1"/>
              <c:showBubbleSize val="0"/>
            </c:dLbl>
            <c:numFmt formatCode="0.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j-lt"/>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Tabelle1!$A$2:$A$5</c:f>
              <c:strCache>
                <c:ptCount val="2"/>
                <c:pt idx="0">
                  <c:v>Schüler*innen mit Zuwanderungsgeschichte</c:v>
                </c:pt>
                <c:pt idx="1">
                  <c:v>Schüler*innen mit Zuwanderungsgeschichte</c:v>
                </c:pt>
              </c:strCache>
            </c:strRef>
          </c:cat>
          <c:val>
            <c:numRef>
              <c:f>Tabelle1!$B$2:$B$5</c:f>
              <c:numCache>
                <c:formatCode>General</c:formatCode>
                <c:ptCount val="4"/>
                <c:pt idx="0">
                  <c:v>236</c:v>
                </c:pt>
                <c:pt idx="1">
                  <c:v>160</c:v>
                </c:pt>
              </c:numCache>
            </c:numRef>
          </c:val>
          <c:extLst xmlns:c16r2="http://schemas.microsoft.com/office/drawing/2015/06/chart">
            <c:ext xmlns:c16="http://schemas.microsoft.com/office/drawing/2014/chart" uri="{C3380CC4-5D6E-409C-BE32-E72D297353CC}">
              <c16:uniqueId val="{00000000-2E93-D349-BA4C-91DA24A72DF2}"/>
            </c:ext>
          </c:extLst>
        </c:ser>
        <c:dLbls>
          <c:dLblPos val="out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
          <c:w val="0.97089947089947093"/>
          <c:h val="0.82814206734796447"/>
        </c:manualLayout>
      </c:layout>
      <c:pie3DChart>
        <c:varyColors val="1"/>
        <c:dLbls>
          <c:dLblPos val="outEnd"/>
          <c:showLegendKey val="0"/>
          <c:showVal val="0"/>
          <c:showCatName val="0"/>
          <c:showSerName val="0"/>
          <c:showPercent val="1"/>
          <c:showBubbleSize val="0"/>
          <c:showLeaderLines val="0"/>
        </c:dLbls>
      </c:pie3DChart>
      <c:spPr>
        <a:noFill/>
        <a:ln w="25400">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4362103828885487E-2"/>
          <c:y val="4.8347598488407646E-2"/>
          <c:w val="0.91295894474360817"/>
          <c:h val="0.87216988743290502"/>
        </c:manualLayout>
      </c:layout>
      <c:pie3DChart>
        <c:varyColors val="1"/>
        <c:ser>
          <c:idx val="0"/>
          <c:order val="0"/>
          <c:tx>
            <c:strRef>
              <c:f>Tabelle1!$B$1</c:f>
              <c:strCache>
                <c:ptCount val="1"/>
                <c:pt idx="0">
                  <c:v>Anteil der Lehrer*innen</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2312-404E-A92E-C77287C954E0}"/>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2312-404E-A92E-C77287C954E0}"/>
              </c:ext>
            </c:extLst>
          </c:dPt>
          <c:dLbls>
            <c:dLbl>
              <c:idx val="0"/>
              <c:layout>
                <c:manualLayout>
                  <c:x val="6.642805697976524E-2"/>
                  <c:y val="-5.8132772839636145E-2"/>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j-lt"/>
                        <a:ea typeface="+mn-ea"/>
                        <a:cs typeface="+mn-cs"/>
                      </a:defRPr>
                    </a:pPr>
                    <a:fld id="{5489FEA5-7EF4-4A51-ACE3-0A8A59EF629A}" type="CATEGORYNAME">
                      <a:rPr lang="en-US" sz="1600">
                        <a:latin typeface="+mj-lt"/>
                      </a:rPr>
                      <a:pPr>
                        <a:defRPr>
                          <a:latin typeface="+mj-lt"/>
                        </a:defRPr>
                      </a:pPr>
                      <a:t>[RUBRIKENNAME]</a:t>
                    </a:fld>
                    <a:r>
                      <a:rPr lang="en-US" sz="1600" baseline="0">
                        <a:latin typeface="+mj-lt"/>
                      </a:rPr>
                      <a:t>
</a:t>
                    </a:r>
                    <a:fld id="{4D16CDAF-F817-4AF6-8185-AF92AE0A8CDF}" type="PERCENTAGE">
                      <a:rPr lang="en-US" sz="1600" baseline="0">
                        <a:latin typeface="+mj-lt"/>
                      </a:rPr>
                      <a:pPr>
                        <a:defRPr>
                          <a:latin typeface="+mj-lt"/>
                        </a:defRPr>
                      </a:pPr>
                      <a:t>[PROZENTSATZ]</a:t>
                    </a:fld>
                    <a:endParaRPr lang="en-US" sz="1600" baseline="0">
                      <a:latin typeface="+mj-lt"/>
                    </a:endParaRP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j-lt"/>
                      <a:ea typeface="+mn-ea"/>
                      <a:cs typeface="+mn-cs"/>
                    </a:defRPr>
                  </a:pPr>
                  <a:endParaRPr lang="de-DE"/>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2312-404E-A92E-C77287C954E0}"/>
                </c:ext>
                <c:ext xmlns:c15="http://schemas.microsoft.com/office/drawing/2012/chart" uri="{CE6537A1-D6FC-4f65-9D91-7224C49458BB}">
                  <c15:layout>
                    <c:manualLayout>
                      <c:w val="0.2306890122074545"/>
                      <c:h val="0.18026444377818082"/>
                    </c:manualLayout>
                  </c15:layout>
                  <c15:dlblFieldTable/>
                  <c15:showDataLabelsRange val="0"/>
                </c:ext>
              </c:extLst>
            </c:dLbl>
            <c:dLbl>
              <c:idx val="1"/>
              <c:layout>
                <c:manualLayout>
                  <c:x val="-0.12099387586424364"/>
                  <c:y val="3.4351183950694086E-2"/>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j-lt"/>
                        <a:ea typeface="+mn-ea"/>
                        <a:cs typeface="+mn-cs"/>
                      </a:defRPr>
                    </a:pPr>
                    <a:fld id="{4ECBE5C6-72E1-4BF4-A369-EB0C5A972E33}" type="CATEGORYNAME">
                      <a:rPr lang="en-US" sz="1600">
                        <a:latin typeface="+mj-lt"/>
                      </a:rPr>
                      <a:pPr>
                        <a:defRPr>
                          <a:solidFill>
                            <a:schemeClr val="accent1"/>
                          </a:solidFill>
                          <a:latin typeface="+mj-lt"/>
                        </a:defRPr>
                      </a:pPr>
                      <a:t>[RUBRIKENNAME]</a:t>
                    </a:fld>
                    <a:r>
                      <a:rPr lang="en-US" sz="1600" baseline="0">
                        <a:latin typeface="+mj-lt"/>
                      </a:rPr>
                      <a:t>
</a:t>
                    </a:r>
                    <a:fld id="{B8BE8959-2B89-4862-9C36-D88F79F5F772}" type="PERCENTAGE">
                      <a:rPr lang="en-US" sz="1600" baseline="0">
                        <a:latin typeface="+mj-lt"/>
                      </a:rPr>
                      <a:pPr>
                        <a:defRPr>
                          <a:solidFill>
                            <a:schemeClr val="accent1"/>
                          </a:solidFill>
                          <a:latin typeface="+mj-lt"/>
                        </a:defRPr>
                      </a:pPr>
                      <a:t>[PROZENTSATZ]</a:t>
                    </a:fld>
                    <a:endParaRPr lang="en-US" sz="1600" baseline="0">
                      <a:latin typeface="+mj-lt"/>
                    </a:endParaRP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j-lt"/>
                      <a:ea typeface="+mn-ea"/>
                      <a:cs typeface="+mn-cs"/>
                    </a:defRPr>
                  </a:pPr>
                  <a:endParaRPr lang="de-DE"/>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2312-404E-A92E-C77287C954E0}"/>
                </c:ext>
                <c:ext xmlns:c15="http://schemas.microsoft.com/office/drawing/2012/chart" uri="{CE6537A1-D6FC-4f65-9D91-7224C49458BB}">
                  <c15:layout>
                    <c:manualLayout>
                      <c:w val="0.24492358583854201"/>
                      <c:h val="0.18026444377818082"/>
                    </c:manualLayout>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j-lt"/>
                    <a:ea typeface="+mn-ea"/>
                    <a:cs typeface="+mn-cs"/>
                  </a:defRPr>
                </a:pPr>
                <a:endParaRPr lang="de-DE"/>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Tabelle1!$A$2:$A$3</c:f>
              <c:strCache>
                <c:ptCount val="2"/>
                <c:pt idx="0">
                  <c:v>Lehrer*innen ohne Zuwanderungsgeschichte</c:v>
                </c:pt>
                <c:pt idx="1">
                  <c:v>Lehrer*innen mit  Zuwanderungsgeschichte</c:v>
                </c:pt>
              </c:strCache>
            </c:strRef>
          </c:cat>
          <c:val>
            <c:numRef>
              <c:f>Tabelle1!$B$2:$B$3</c:f>
              <c:numCache>
                <c:formatCode>General</c:formatCode>
                <c:ptCount val="2"/>
                <c:pt idx="0">
                  <c:v>27</c:v>
                </c:pt>
                <c:pt idx="1">
                  <c:v>3</c:v>
                </c:pt>
              </c:numCache>
            </c:numRef>
          </c:val>
          <c:extLst xmlns:c16r2="http://schemas.microsoft.com/office/drawing/2015/06/chart">
            <c:ext xmlns:c16="http://schemas.microsoft.com/office/drawing/2014/chart" uri="{C3380CC4-5D6E-409C-BE32-E72D297353CC}">
              <c16:uniqueId val="{00000004-2312-404E-A92E-C77287C954E0}"/>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0.4298</cdr:x>
      <cdr:y>0.44803</cdr:y>
    </cdr:from>
    <cdr:to>
      <cdr:x>0.51431</cdr:x>
      <cdr:y>0.59553</cdr:y>
    </cdr:to>
    <cdr:sp macro="" textlink="">
      <cdr:nvSpPr>
        <cdr:cNvPr id="2" name="Textfeld 1"/>
        <cdr:cNvSpPr txBox="1"/>
      </cdr:nvSpPr>
      <cdr:spPr>
        <a:xfrm xmlns:a="http://schemas.openxmlformats.org/drawingml/2006/main">
          <a:off x="4126606" y="1486503"/>
          <a:ext cx="811369" cy="48939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2000" dirty="0">
              <a:solidFill>
                <a:schemeClr val="bg1"/>
              </a:solidFill>
            </a:rPr>
            <a:t>69%</a:t>
          </a:r>
        </a:p>
      </cdr:txBody>
    </cdr:sp>
  </cdr:relSizeAnchor>
  <cdr:relSizeAnchor xmlns:cdr="http://schemas.openxmlformats.org/drawingml/2006/chartDrawing">
    <cdr:from>
      <cdr:x>0.53979</cdr:x>
      <cdr:y>0.29664</cdr:y>
    </cdr:from>
    <cdr:to>
      <cdr:x>0.57467</cdr:x>
      <cdr:y>0.31993</cdr:y>
    </cdr:to>
    <cdr:sp macro="" textlink="">
      <cdr:nvSpPr>
        <cdr:cNvPr id="3" name="Textfeld 2"/>
        <cdr:cNvSpPr txBox="1"/>
      </cdr:nvSpPr>
      <cdr:spPr>
        <a:xfrm xmlns:a="http://schemas.openxmlformats.org/drawingml/2006/main">
          <a:off x="5182673" y="984227"/>
          <a:ext cx="334851" cy="7727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1100" dirty="0"/>
            <a:t>31%</a:t>
          </a:r>
        </a:p>
      </cdr:txBody>
    </cdr:sp>
  </cdr:relSizeAnchor>
  <cdr:relSizeAnchor xmlns:cdr="http://schemas.openxmlformats.org/drawingml/2006/chartDrawing">
    <cdr:from>
      <cdr:x>0.53487</cdr:x>
      <cdr:y>0.2367</cdr:y>
    </cdr:from>
    <cdr:to>
      <cdr:x>0.62074</cdr:x>
      <cdr:y>0.31645</cdr:y>
    </cdr:to>
    <cdr:sp macro="" textlink="">
      <cdr:nvSpPr>
        <cdr:cNvPr id="4" name="Textfeld 3"/>
        <cdr:cNvSpPr txBox="1"/>
      </cdr:nvSpPr>
      <cdr:spPr>
        <a:xfrm xmlns:a="http://schemas.openxmlformats.org/drawingml/2006/main">
          <a:off x="5325594" y="1153587"/>
          <a:ext cx="854990" cy="38865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2000" dirty="0">
              <a:solidFill>
                <a:schemeClr val="bg1"/>
              </a:solidFill>
            </a:rPr>
            <a:t>31%</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99012"/>
          </a:xfrm>
          <a:prstGeom prst="rect">
            <a:avLst/>
          </a:prstGeom>
        </p:spPr>
        <p:txBody>
          <a:bodyPr vert="horz" lIns="91440" tIns="45720" rIns="91440" bIns="45720" rtlCol="0"/>
          <a:lstStyle>
            <a:lvl1pPr algn="r">
              <a:defRPr sz="1200"/>
            </a:lvl1pPr>
          </a:lstStyle>
          <a:p>
            <a:fld id="{B11D7EB4-A7A3-4FC0-B3D0-9EEC95B7B6E0}" type="datetimeFigureOut">
              <a:rPr lang="de-DE" smtClean="0"/>
              <a:pPr/>
              <a:t>09.12.2021</a:t>
            </a:fld>
            <a:endParaRPr lang="de-DE"/>
          </a:p>
        </p:txBody>
      </p:sp>
      <p:sp>
        <p:nvSpPr>
          <p:cNvPr id="4" name="Fußzeilenplatzhalter 3"/>
          <p:cNvSpPr>
            <a:spLocks noGrp="1"/>
          </p:cNvSpPr>
          <p:nvPr>
            <p:ph type="ftr" sz="quarter" idx="2"/>
          </p:nvPr>
        </p:nvSpPr>
        <p:spPr>
          <a:xfrm>
            <a:off x="0" y="9446678"/>
            <a:ext cx="2971800" cy="499011"/>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9446678"/>
            <a:ext cx="2971800" cy="499011"/>
          </a:xfrm>
          <a:prstGeom prst="rect">
            <a:avLst/>
          </a:prstGeom>
        </p:spPr>
        <p:txBody>
          <a:bodyPr vert="horz" lIns="91440" tIns="45720" rIns="91440" bIns="45720" rtlCol="0" anchor="b"/>
          <a:lstStyle>
            <a:lvl1pPr algn="r">
              <a:defRPr sz="1200"/>
            </a:lvl1pPr>
          </a:lstStyle>
          <a:p>
            <a:fld id="{577EED1F-A5D5-4516-B6A1-307C410EAC67}" type="slidenum">
              <a:rPr lang="de-DE" smtClean="0"/>
              <a:pPr/>
              <a:t>‹Nr.›</a:t>
            </a:fld>
            <a:endParaRPr lang="de-DE"/>
          </a:p>
        </p:txBody>
      </p:sp>
    </p:spTree>
    <p:extLst>
      <p:ext uri="{BB962C8B-B14F-4D97-AF65-F5344CB8AC3E}">
        <p14:creationId xmlns:p14="http://schemas.microsoft.com/office/powerpoint/2010/main" val="166442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B7CFC61B-B0C7-4085-9352-ADB4C6747F09}" type="datetimeFigureOut">
              <a:rPr lang="de-DE" smtClean="0"/>
              <a:pPr/>
              <a:t>09.12.2021</a:t>
            </a:fld>
            <a:endParaRPr lang="de-DE"/>
          </a:p>
        </p:txBody>
      </p:sp>
      <p:sp>
        <p:nvSpPr>
          <p:cNvPr id="4" name="Folienbildplatzhalt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B0D92460-2EC3-4E5C-A096-A0F1B3C0BE44}" type="slidenum">
              <a:rPr lang="de-DE" smtClean="0"/>
              <a:pPr/>
              <a:t>‹Nr.›</a:t>
            </a:fld>
            <a:endParaRPr lang="de-DE"/>
          </a:p>
        </p:txBody>
      </p:sp>
    </p:spTree>
    <p:extLst>
      <p:ext uri="{BB962C8B-B14F-4D97-AF65-F5344CB8AC3E}">
        <p14:creationId xmlns:p14="http://schemas.microsoft.com/office/powerpoint/2010/main" val="3793549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de-DE"/>
              <a:t>Titelmasterformat durch Klicken bearbeiten</a:t>
            </a:r>
            <a:endParaRPr lang="en-US"/>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1002997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56378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de-DE"/>
              <a:t>Titelmasterformat durch Klicken bearbeiten</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134009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de-DE"/>
              <a:t>Titelmasterformat durch Klicken bearbeiten</a:t>
            </a:r>
            <a:endParaRPr lang="en-US"/>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654740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1413291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de-DE"/>
              <a:t>Titelmasterformat durch Klicken bearbeiten</a:t>
            </a:r>
            <a:endParaRPr lang="en-US"/>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12251820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sz="half" idx="1"/>
          </p:nvPr>
        </p:nvSpPr>
        <p:spPr>
          <a:xfrm>
            <a:off x="845127" y="1828800"/>
            <a:ext cx="5181600" cy="435133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6172200" y="1828800"/>
            <a:ext cx="5181600" cy="435133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1318738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845127" y="2507550"/>
            <a:ext cx="5156200" cy="368052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172200" y="2507550"/>
            <a:ext cx="5181601" cy="368052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79EB6AA1-C604-43B1-86E5-0852E33CF2AF}" type="slidenum">
              <a:rPr lang="de-DE" smtClean="0"/>
              <a:pPr/>
              <a:t>‹Nr.›</a:t>
            </a:fld>
            <a:endParaRPr lang="de-DE"/>
          </a:p>
        </p:txBody>
      </p:sp>
      <p:sp>
        <p:nvSpPr>
          <p:cNvPr id="10" name="Title 9"/>
          <p:cNvSpPr>
            <a:spLocks noGrp="1"/>
          </p:cNvSpPr>
          <p:nvPr>
            <p:ph type="title"/>
          </p:nvPr>
        </p:nvSpPr>
        <p:spPr/>
        <p:txBody>
          <a:bodyPr/>
          <a:lstStyle/>
          <a:p>
            <a:r>
              <a:rPr lang="de-DE"/>
              <a:t>Titelmasterformat durch Klicken bearbeiten</a:t>
            </a:r>
            <a:endParaRPr lang="en-US"/>
          </a:p>
        </p:txBody>
      </p:sp>
    </p:spTree>
    <p:extLst>
      <p:ext uri="{BB962C8B-B14F-4D97-AF65-F5344CB8AC3E}">
        <p14:creationId xmlns:p14="http://schemas.microsoft.com/office/powerpoint/2010/main" val="1847192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Nur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79EB6AA1-C604-43B1-86E5-0852E33CF2AF}" type="slidenum">
              <a:rPr lang="de-DE" smtClean="0"/>
              <a:pPr/>
              <a:t>‹Nr.›</a:t>
            </a:fld>
            <a:endParaRPr lang="de-DE"/>
          </a:p>
        </p:txBody>
      </p:sp>
      <p:sp>
        <p:nvSpPr>
          <p:cNvPr id="6" name="Title 5"/>
          <p:cNvSpPr>
            <a:spLocks noGrp="1"/>
          </p:cNvSpPr>
          <p:nvPr>
            <p:ph type="title"/>
          </p:nvPr>
        </p:nvSpPr>
        <p:spPr/>
        <p:txBody>
          <a:bodyPr/>
          <a:lstStyle/>
          <a:p>
            <a:r>
              <a:rPr lang="de-DE"/>
              <a:t>Titelmasterformat durch Klicken bearbeiten</a:t>
            </a:r>
            <a:endParaRPr lang="en-US"/>
          </a:p>
        </p:txBody>
      </p:sp>
    </p:spTree>
    <p:extLst>
      <p:ext uri="{BB962C8B-B14F-4D97-AF65-F5344CB8AC3E}">
        <p14:creationId xmlns:p14="http://schemas.microsoft.com/office/powerpoint/2010/main" val="2379303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445150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de-DE"/>
              <a:t>Titelmasterformat durch Klicken bearbeiten</a:t>
            </a:r>
            <a:endParaRPr lang="en-US"/>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1847584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9502544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de-DE"/>
              <a:t>Titelmasterformat durch Klicken bearbeiten</a:t>
            </a:r>
            <a:endParaRPr lang="en-US"/>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10506733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1956771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de-DE"/>
              <a:t>Titelmasterformat durch Klicken bearbeiten</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2998661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a:t>Titelmasterformat durch Klicken bearbeiten</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3349056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a:t>Titelmasterformat durch Klicken bearbeiten</a:t>
            </a:r>
            <a:endParaRPr lang="en-US"/>
          </a:p>
        </p:txBody>
      </p:sp>
      <p:sp>
        <p:nvSpPr>
          <p:cNvPr id="3" name="Content Placeholder 2"/>
          <p:cNvSpPr>
            <a:spLocks noGrp="1"/>
          </p:cNvSpPr>
          <p:nvPr>
            <p:ph idx="1"/>
          </p:nvPr>
        </p:nvSpPr>
        <p:spPr>
          <a:xfrm>
            <a:off x="2589212" y="2133600"/>
            <a:ext cx="8915400" cy="377762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7437224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a:t>Titelmasterformat durch Klicken bearbeiten</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17004738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400642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de-DE"/>
              <a:t>Titelmasterformat durch Klicken bearbeiten</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8" name="Footer Placeholder 7"/>
          <p:cNvSpPr>
            <a:spLocks noGrp="1"/>
          </p:cNvSpPr>
          <p:nvPr>
            <p:ph type="ftr" sz="quarter" idx="11"/>
          </p:nvPr>
        </p:nvSpPr>
        <p:spPr/>
        <p:txBody>
          <a:bodyPr/>
          <a:lstStyle/>
          <a:p>
            <a:endParaRPr lang="de-D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5333622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Date Placeholder 2"/>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4" name="Footer Placeholder 3"/>
          <p:cNvSpPr>
            <a:spLocks noGrp="1"/>
          </p:cNvSpPr>
          <p:nvPr>
            <p:ph type="ftr" sz="quarter" idx="11"/>
          </p:nvPr>
        </p:nvSpPr>
        <p:spPr/>
        <p:txBody>
          <a:bodyPr/>
          <a:lstStyle/>
          <a:p>
            <a:endParaRPr lang="de-D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31270760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3" name="Footer Placeholder 2"/>
          <p:cNvSpPr>
            <a:spLocks noGrp="1"/>
          </p:cNvSpPr>
          <p:nvPr>
            <p:ph type="ftr" sz="quarter" idx="11"/>
          </p:nvPr>
        </p:nvSpPr>
        <p:spPr/>
        <p:txBody>
          <a:bodyPr/>
          <a:lstStyle/>
          <a:p>
            <a:endParaRPr lang="de-D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821416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de-DE"/>
              <a:t>Titelmasterformat durch Klicken bearbeiten</a:t>
            </a:r>
            <a:endParaRPr lang="en-US"/>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7247900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a:t>Titelmasterformat durch Klicken bearbeiten</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1619734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a:t>Titelmasterformat durch Klicken bearbeiten</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16671147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a:t>Titelmasterformat durch Klicken bearbeiten</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412461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Titelmasterformat durch Klicken bearbeiten</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EB6AA1-C604-43B1-86E5-0852E33CF2AF}" type="slidenum">
              <a:rPr lang="de-DE" smtClean="0"/>
              <a:pPr/>
              <a:t>‹Nr.›</a:t>
            </a:fld>
            <a:endParaRPr lang="de-D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1510772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a:t>Titelmasterformat durch Klicken bearbeiten</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Textmasterformat bearbeiten</a:t>
            </a:r>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8320152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Titelmasterformat durch Klicken bearbeiten</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Textmasterformat bearbeiten</a:t>
            </a:r>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EB6AA1-C604-43B1-86E5-0852E33CF2AF}" type="slidenum">
              <a:rPr lang="de-DE" smtClean="0"/>
              <a:pPr/>
              <a:t>‹Nr.›</a:t>
            </a:fld>
            <a:endParaRPr lang="de-D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6312092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a:t>Titelmasterformat durch Klicken bearbeiten</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Textmasterformat bearbeiten</a:t>
            </a:r>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30930726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Vertical Text Placeholder 2"/>
          <p:cNvSpPr>
            <a:spLocks noGrp="1"/>
          </p:cNvSpPr>
          <p:nvPr>
            <p:ph type="body" orient="vert" idx="1"/>
          </p:nvPr>
        </p:nvSpPr>
        <p:spPr/>
        <p:txBody>
          <a:bodyPr vert="eaVert" ancho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871994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a:t>Titelmasterformat durch Klicken bearbeiten</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5" name="Footer Placeholder 4"/>
          <p:cNvSpPr>
            <a:spLocks noGrp="1"/>
          </p:cNvSpPr>
          <p:nvPr>
            <p:ph type="ftr" sz="quarter" idx="11"/>
          </p:nvPr>
        </p:nvSpPr>
        <p:spPr/>
        <p:txBody>
          <a:bodyPr/>
          <a:lstStyle/>
          <a:p>
            <a:endParaRPr lang="de-D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8561789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a:t>Titelmasterformat durch Klicken bearbeiten</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a:p>
        </p:txBody>
      </p:sp>
      <p:sp>
        <p:nvSpPr>
          <p:cNvPr id="4" name="Date Placeholder 3"/>
          <p:cNvSpPr>
            <a:spLocks noGrp="1"/>
          </p:cNvSpPr>
          <p:nvPr>
            <p:ph type="dt" sz="half" idx="10"/>
          </p:nvPr>
        </p:nvSpPr>
        <p:spPr/>
        <p:txBody>
          <a:bodyPr/>
          <a:lstStyle/>
          <a:p>
            <a:fld id="{87DE6118-2437-4B30-8E3C-4D2BE6020583}"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9E57DC2-970A-4B3E-BB1C-7A09969E49DF}" type="slidenum">
              <a:rPr lang="en-US" smtClean="0"/>
              <a:pPr/>
              <a:t>‹Nr.›</a:t>
            </a:fld>
            <a:endParaRPr lang="en-US"/>
          </a:p>
        </p:txBody>
      </p:sp>
    </p:spTree>
    <p:extLst>
      <p:ext uri="{BB962C8B-B14F-4D97-AF65-F5344CB8AC3E}">
        <p14:creationId xmlns:p14="http://schemas.microsoft.com/office/powerpoint/2010/main" val="4107762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sz="half" idx="1"/>
          </p:nvPr>
        </p:nvSpPr>
        <p:spPr>
          <a:xfrm>
            <a:off x="845127" y="1828800"/>
            <a:ext cx="5181600" cy="435133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6172200" y="1828800"/>
            <a:ext cx="5181600" cy="435133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50291606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a:t>Titelmasterformat durch Klicken bearbeiten</a:t>
            </a:r>
            <a:endParaRPr lang="en-US"/>
          </a:p>
        </p:txBody>
      </p:sp>
      <p:sp>
        <p:nvSpPr>
          <p:cNvPr id="3" name="Content Placeholder 2"/>
          <p:cNvSpPr>
            <a:spLocks noGrp="1"/>
          </p:cNvSpPr>
          <p:nvPr>
            <p:ph idx="1"/>
          </p:nvPr>
        </p:nvSpPr>
        <p:spPr>
          <a:xfrm>
            <a:off x="2589212" y="2133600"/>
            <a:ext cx="8915400" cy="377762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87DE6118-2437-4B30-8E3C-4D2BE6020583}"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a:p>
        </p:txBody>
      </p:sp>
    </p:spTree>
    <p:extLst>
      <p:ext uri="{BB962C8B-B14F-4D97-AF65-F5344CB8AC3E}">
        <p14:creationId xmlns:p14="http://schemas.microsoft.com/office/powerpoint/2010/main" val="38622621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a:t>Titelmasterformat durch Klicken bearbeiten</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87DE6118-2437-4B30-8E3C-4D2BE6020583}"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E57DC2-970A-4B3E-BB1C-7A09969E49DF}" type="slidenum">
              <a:rPr lang="en-US" smtClean="0"/>
              <a:pPr/>
              <a:t>‹Nr.›</a:t>
            </a:fld>
            <a:endParaRPr lang="en-US"/>
          </a:p>
        </p:txBody>
      </p:sp>
    </p:spTree>
    <p:extLst>
      <p:ext uri="{BB962C8B-B14F-4D97-AF65-F5344CB8AC3E}">
        <p14:creationId xmlns:p14="http://schemas.microsoft.com/office/powerpoint/2010/main" val="3564838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87DE6118-2437-4B30-8E3C-4D2BE6020583}"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9E57DC2-970A-4B3E-BB1C-7A09969E49DF}" type="slidenum">
              <a:rPr lang="en-US" smtClean="0"/>
              <a:t>‹Nr.›</a:t>
            </a:fld>
            <a:endParaRPr lang="en-US"/>
          </a:p>
        </p:txBody>
      </p:sp>
    </p:spTree>
    <p:extLst>
      <p:ext uri="{BB962C8B-B14F-4D97-AF65-F5344CB8AC3E}">
        <p14:creationId xmlns:p14="http://schemas.microsoft.com/office/powerpoint/2010/main" val="20295314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87DE6118-2437-4B30-8E3C-4D2BE6020583}" type="datetimeFigureOut">
              <a:rPr lang="en-US" smtClean="0"/>
              <a:t>12/9/2021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9E57DC2-970A-4B3E-BB1C-7A09969E49DF}" type="slidenum">
              <a:rPr lang="en-US" smtClean="0"/>
              <a:t>‹Nr.›</a:t>
            </a:fld>
            <a:endParaRPr lang="en-US"/>
          </a:p>
        </p:txBody>
      </p:sp>
    </p:spTree>
    <p:extLst>
      <p:ext uri="{BB962C8B-B14F-4D97-AF65-F5344CB8AC3E}">
        <p14:creationId xmlns:p14="http://schemas.microsoft.com/office/powerpoint/2010/main" val="38040514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Date Placeholder 2"/>
          <p:cNvSpPr>
            <a:spLocks noGrp="1"/>
          </p:cNvSpPr>
          <p:nvPr>
            <p:ph type="dt" sz="half" idx="10"/>
          </p:nvPr>
        </p:nvSpPr>
        <p:spPr/>
        <p:txBody>
          <a:bodyPr/>
          <a:lstStyle/>
          <a:p>
            <a:fld id="{87DE6118-2437-4B30-8E3C-4D2BE6020583}" type="datetimeFigureOut">
              <a:rPr lang="en-US" smtClean="0"/>
              <a:t>12/9/2021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9E57DC2-970A-4B3E-BB1C-7A09969E49DF}" type="slidenum">
              <a:rPr lang="en-US" smtClean="0"/>
              <a:t>‹Nr.›</a:t>
            </a:fld>
            <a:endParaRPr lang="en-US"/>
          </a:p>
        </p:txBody>
      </p:sp>
    </p:spTree>
    <p:extLst>
      <p:ext uri="{BB962C8B-B14F-4D97-AF65-F5344CB8AC3E}">
        <p14:creationId xmlns:p14="http://schemas.microsoft.com/office/powerpoint/2010/main" val="290410177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12/9/2021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9E57DC2-970A-4B3E-BB1C-7A09969E49DF}" type="slidenum">
              <a:rPr lang="en-US" smtClean="0"/>
              <a:t>‹Nr.›</a:t>
            </a:fld>
            <a:endParaRPr lang="en-US"/>
          </a:p>
        </p:txBody>
      </p:sp>
    </p:spTree>
    <p:extLst>
      <p:ext uri="{BB962C8B-B14F-4D97-AF65-F5344CB8AC3E}">
        <p14:creationId xmlns:p14="http://schemas.microsoft.com/office/powerpoint/2010/main" val="30545094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a:t>Titelmasterformat durch Klicken bearbeiten</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87DE6118-2437-4B30-8E3C-4D2BE6020583}"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9E57DC2-970A-4B3E-BB1C-7A09969E49DF}" type="slidenum">
              <a:rPr lang="en-US" smtClean="0"/>
              <a:pPr/>
              <a:t>‹Nr.›</a:t>
            </a:fld>
            <a:endParaRPr lang="en-US"/>
          </a:p>
        </p:txBody>
      </p:sp>
    </p:spTree>
    <p:extLst>
      <p:ext uri="{BB962C8B-B14F-4D97-AF65-F5344CB8AC3E}">
        <p14:creationId xmlns:p14="http://schemas.microsoft.com/office/powerpoint/2010/main" val="2123719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a:t>Titelmasterformat durch Klicken bearbeiten</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87DE6118-2437-4B30-8E3C-4D2BE6020583}"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‹Nr.›</a:t>
            </a:fld>
            <a:endParaRPr lang="en-US"/>
          </a:p>
        </p:txBody>
      </p:sp>
    </p:spTree>
    <p:extLst>
      <p:ext uri="{BB962C8B-B14F-4D97-AF65-F5344CB8AC3E}">
        <p14:creationId xmlns:p14="http://schemas.microsoft.com/office/powerpoint/2010/main" val="229437225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a:t>Titelmasterformat durch Klicken bearbeiten</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87DE6118-2437-4B30-8E3C-4D2BE6020583}"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E57DC2-970A-4B3E-BB1C-7A09969E49DF}" type="slidenum">
              <a:rPr lang="en-US" smtClean="0"/>
              <a:pPr/>
              <a:t>‹Nr.›</a:t>
            </a:fld>
            <a:endParaRPr lang="en-US"/>
          </a:p>
        </p:txBody>
      </p:sp>
    </p:spTree>
    <p:extLst>
      <p:ext uri="{BB962C8B-B14F-4D97-AF65-F5344CB8AC3E}">
        <p14:creationId xmlns:p14="http://schemas.microsoft.com/office/powerpoint/2010/main" val="10244053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Titelmasterformat durch Klicken bearbeiten</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87DE6118-2437-4B30-8E3C-4D2BE6020583}" type="datetimeFigureOut">
              <a:rPr lang="en-US" smtClean="0"/>
              <a:pPr/>
              <a:t>12/9/2021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E57DC2-970A-4B3E-BB1C-7A09969E49DF}" type="slidenum">
              <a:rPr lang="en-US" smtClean="0"/>
              <a:pPr/>
              <a:t>‹Nr.›</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288762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845127" y="2507550"/>
            <a:ext cx="5156200" cy="368052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172200" y="2507550"/>
            <a:ext cx="5181601" cy="368052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79EB6AA1-C604-43B1-86E5-0852E33CF2AF}" type="slidenum">
              <a:rPr lang="de-DE" smtClean="0"/>
              <a:pPr/>
              <a:t>‹Nr.›</a:t>
            </a:fld>
            <a:endParaRPr lang="de-DE"/>
          </a:p>
        </p:txBody>
      </p:sp>
      <p:sp>
        <p:nvSpPr>
          <p:cNvPr id="10" name="Title 9"/>
          <p:cNvSpPr>
            <a:spLocks noGrp="1"/>
          </p:cNvSpPr>
          <p:nvPr>
            <p:ph type="title"/>
          </p:nvPr>
        </p:nvSpPr>
        <p:spPr/>
        <p:txBody>
          <a:bodyPr/>
          <a:lstStyle/>
          <a:p>
            <a:r>
              <a:rPr lang="de-DE"/>
              <a:t>Titelmasterformat durch Klicken bearbeiten</a:t>
            </a:r>
            <a:endParaRPr lang="en-US"/>
          </a:p>
        </p:txBody>
      </p:sp>
    </p:spTree>
    <p:extLst>
      <p:ext uri="{BB962C8B-B14F-4D97-AF65-F5344CB8AC3E}">
        <p14:creationId xmlns:p14="http://schemas.microsoft.com/office/powerpoint/2010/main" val="3356447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a:t>Titelmasterformat durch Klicken bearbeiten</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Textmasterformat bearbeiten</a:t>
            </a:r>
          </a:p>
        </p:txBody>
      </p:sp>
      <p:sp>
        <p:nvSpPr>
          <p:cNvPr id="5" name="Date Placeholder 4"/>
          <p:cNvSpPr>
            <a:spLocks noGrp="1"/>
          </p:cNvSpPr>
          <p:nvPr>
            <p:ph type="dt" sz="half" idx="10"/>
          </p:nvPr>
        </p:nvSpPr>
        <p:spPr/>
        <p:txBody>
          <a:bodyPr/>
          <a:lstStyle/>
          <a:p>
            <a:fld id="{87DE6118-2437-4B30-8E3C-4D2BE6020583}"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‹Nr.›</a:t>
            </a:fld>
            <a:endParaRPr lang="en-US"/>
          </a:p>
        </p:txBody>
      </p:sp>
    </p:spTree>
    <p:extLst>
      <p:ext uri="{BB962C8B-B14F-4D97-AF65-F5344CB8AC3E}">
        <p14:creationId xmlns:p14="http://schemas.microsoft.com/office/powerpoint/2010/main" val="12540804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Titelmasterformat durch Klicken bearbeiten</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Textmasterformat bearbeiten</a:t>
            </a:r>
          </a:p>
        </p:txBody>
      </p:sp>
      <p:sp>
        <p:nvSpPr>
          <p:cNvPr id="5" name="Date Placeholder 4"/>
          <p:cNvSpPr>
            <a:spLocks noGrp="1"/>
          </p:cNvSpPr>
          <p:nvPr>
            <p:ph type="dt" sz="half" idx="10"/>
          </p:nvPr>
        </p:nvSpPr>
        <p:spPr/>
        <p:txBody>
          <a:bodyPr/>
          <a:lstStyle/>
          <a:p>
            <a:fld id="{87DE6118-2437-4B30-8E3C-4D2BE6020583}"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‹Nr.›</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6066998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a:t>Titelmasterformat durch Klicken bearbeiten</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Textmasterformat bearbeiten</a:t>
            </a:r>
          </a:p>
        </p:txBody>
      </p:sp>
      <p:sp>
        <p:nvSpPr>
          <p:cNvPr id="5" name="Date Placeholder 4"/>
          <p:cNvSpPr>
            <a:spLocks noGrp="1"/>
          </p:cNvSpPr>
          <p:nvPr>
            <p:ph type="dt" sz="half" idx="10"/>
          </p:nvPr>
        </p:nvSpPr>
        <p:spPr/>
        <p:txBody>
          <a:bodyPr/>
          <a:lstStyle/>
          <a:p>
            <a:fld id="{87DE6118-2437-4B30-8E3C-4D2BE6020583}" type="datetimeFigureOut">
              <a:rPr lang="en-US" smtClean="0"/>
              <a:pPr/>
              <a:t>12/9/2021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E57DC2-970A-4B3E-BB1C-7A09969E49DF}" type="slidenum">
              <a:rPr lang="en-US" smtClean="0"/>
              <a:pPr/>
              <a:t>‹Nr.›</a:t>
            </a:fld>
            <a:endParaRPr lang="en-US"/>
          </a:p>
        </p:txBody>
      </p:sp>
    </p:spTree>
    <p:extLst>
      <p:ext uri="{BB962C8B-B14F-4D97-AF65-F5344CB8AC3E}">
        <p14:creationId xmlns:p14="http://schemas.microsoft.com/office/powerpoint/2010/main" val="149888475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Vertical Text Placeholder 2"/>
          <p:cNvSpPr>
            <a:spLocks noGrp="1"/>
          </p:cNvSpPr>
          <p:nvPr>
            <p:ph type="body" orient="vert" idx="1"/>
          </p:nvPr>
        </p:nvSpPr>
        <p:spPr/>
        <p:txBody>
          <a:bodyPr vert="eaVert" ancho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87DE6118-2437-4B30-8E3C-4D2BE6020583}"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a:p>
        </p:txBody>
      </p:sp>
    </p:spTree>
    <p:extLst>
      <p:ext uri="{BB962C8B-B14F-4D97-AF65-F5344CB8AC3E}">
        <p14:creationId xmlns:p14="http://schemas.microsoft.com/office/powerpoint/2010/main" val="398892589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a:t>Titelmasterformat durch Klicken bearbeiten</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87DE6118-2437-4B30-8E3C-4D2BE6020583}"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a:p>
        </p:txBody>
      </p:sp>
    </p:spTree>
    <p:extLst>
      <p:ext uri="{BB962C8B-B14F-4D97-AF65-F5344CB8AC3E}">
        <p14:creationId xmlns:p14="http://schemas.microsoft.com/office/powerpoint/2010/main" val="773050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Nur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79EB6AA1-C604-43B1-86E5-0852E33CF2AF}" type="slidenum">
              <a:rPr lang="de-DE" smtClean="0"/>
              <a:pPr/>
              <a:t>‹Nr.›</a:t>
            </a:fld>
            <a:endParaRPr lang="de-DE"/>
          </a:p>
        </p:txBody>
      </p:sp>
      <p:sp>
        <p:nvSpPr>
          <p:cNvPr id="6" name="Title 5"/>
          <p:cNvSpPr>
            <a:spLocks noGrp="1"/>
          </p:cNvSpPr>
          <p:nvPr>
            <p:ph type="title"/>
          </p:nvPr>
        </p:nvSpPr>
        <p:spPr/>
        <p:txBody>
          <a:bodyPr/>
          <a:lstStyle/>
          <a:p>
            <a:r>
              <a:rPr lang="de-DE"/>
              <a:t>Titelmasterformat durch Klicken bearbeiten</a:t>
            </a:r>
            <a:endParaRPr lang="en-US"/>
          </a:p>
        </p:txBody>
      </p:sp>
    </p:spTree>
    <p:extLst>
      <p:ext uri="{BB962C8B-B14F-4D97-AF65-F5344CB8AC3E}">
        <p14:creationId xmlns:p14="http://schemas.microsoft.com/office/powerpoint/2010/main" val="3434703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85651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de-DE"/>
              <a:t>Titelmasterformat durch Klicken bearbeiten</a:t>
            </a:r>
            <a:endParaRPr lang="en-US"/>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1863759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de-DE"/>
              <a:t>Titelmasterformat durch Klicken bearbeiten</a:t>
            </a:r>
            <a:endParaRPr lang="en-US"/>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51EC69B2-0163-4FDC-81C3-E630C36EDE7A}" type="datetimeFigureOut">
              <a:rPr lang="de-DE" smtClean="0"/>
              <a:pPr/>
              <a:t>09.12.2021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9EB6AA1-C604-43B1-86E5-0852E33CF2AF}" type="slidenum">
              <a:rPr lang="de-DE" smtClean="0"/>
              <a:pPr/>
              <a:t>‹Nr.›</a:t>
            </a:fld>
            <a:endParaRPr lang="de-DE"/>
          </a:p>
        </p:txBody>
      </p:sp>
    </p:spTree>
    <p:extLst>
      <p:ext uri="{BB962C8B-B14F-4D97-AF65-F5344CB8AC3E}">
        <p14:creationId xmlns:p14="http://schemas.microsoft.com/office/powerpoint/2010/main" val="2785030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theme" Target="../theme/theme4.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de-DE"/>
              <a:t>Titelmasterformat durch Klicken bearbeiten</a:t>
            </a:r>
            <a:endParaRPr lang="en-US"/>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1EC69B2-0163-4FDC-81C3-E630C36EDE7A}" type="datetimeFigureOut">
              <a:rPr lang="de-DE" smtClean="0"/>
              <a:pPr/>
              <a:t>09.12.2021</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de-DE"/>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9EB6AA1-C604-43B1-86E5-0852E33CF2AF}" type="slidenum">
              <a:rPr lang="de-DE" smtClean="0"/>
              <a:pPr/>
              <a:t>‹Nr.›</a:t>
            </a:fld>
            <a:endParaRPr lang="de-DE"/>
          </a:p>
        </p:txBody>
      </p:sp>
    </p:spTree>
    <p:extLst>
      <p:ext uri="{BB962C8B-B14F-4D97-AF65-F5344CB8AC3E}">
        <p14:creationId xmlns:p14="http://schemas.microsoft.com/office/powerpoint/2010/main" val="2205291692"/>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de-DE"/>
              <a:t>Titelmasterformat durch Klicken bearbeiten</a:t>
            </a:r>
            <a:endParaRPr lang="en-US"/>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1EC69B2-0163-4FDC-81C3-E630C36EDE7A}" type="datetimeFigureOut">
              <a:rPr lang="de-DE" smtClean="0"/>
              <a:pPr/>
              <a:t>09.12.2021</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de-DE"/>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79EB6AA1-C604-43B1-86E5-0852E33CF2AF}" type="slidenum">
              <a:rPr lang="de-DE" smtClean="0"/>
              <a:pPr/>
              <a:t>‹Nr.›</a:t>
            </a:fld>
            <a:endParaRPr lang="de-DE"/>
          </a:p>
        </p:txBody>
      </p:sp>
    </p:spTree>
    <p:extLst>
      <p:ext uri="{BB962C8B-B14F-4D97-AF65-F5344CB8AC3E}">
        <p14:creationId xmlns:p14="http://schemas.microsoft.com/office/powerpoint/2010/main" val="3449271192"/>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a:t>Titelmasterformat durch Klicken bearbeiten</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1EC69B2-0163-4FDC-81C3-E630C36EDE7A}" type="datetimeFigureOut">
              <a:rPr lang="de-DE" smtClean="0"/>
              <a:pPr/>
              <a:t>09.12.2021</a:t>
            </a:fld>
            <a:endParaRPr lang="de-D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9EB6AA1-C604-43B1-86E5-0852E33CF2AF}" type="slidenum">
              <a:rPr lang="de-DE" smtClean="0"/>
              <a:pPr/>
              <a:t>‹Nr.›</a:t>
            </a:fld>
            <a:endParaRPr lang="de-DE"/>
          </a:p>
        </p:txBody>
      </p:sp>
    </p:spTree>
    <p:extLst>
      <p:ext uri="{BB962C8B-B14F-4D97-AF65-F5344CB8AC3E}">
        <p14:creationId xmlns:p14="http://schemas.microsoft.com/office/powerpoint/2010/main" val="922343978"/>
      </p:ext>
    </p:extLst>
  </p:cSld>
  <p:clrMap bg1="lt1" tx1="dk1" bg2="lt2" tx2="dk2" accent1="accent1" accent2="accent2" accent3="accent3" accent4="accent4" accent5="accent5" accent6="accent6" hlink="hlink" folHlink="folHlink"/>
  <p:sldLayoutIdLst>
    <p:sldLayoutId id="2147484018" r:id="rId1"/>
    <p:sldLayoutId id="2147484019" r:id="rId2"/>
    <p:sldLayoutId id="2147484020" r:id="rId3"/>
    <p:sldLayoutId id="2147484021" r:id="rId4"/>
    <p:sldLayoutId id="2147484022" r:id="rId5"/>
    <p:sldLayoutId id="2147484023" r:id="rId6"/>
    <p:sldLayoutId id="2147484024" r:id="rId7"/>
    <p:sldLayoutId id="2147484025" r:id="rId8"/>
    <p:sldLayoutId id="2147484026" r:id="rId9"/>
    <p:sldLayoutId id="2147484027" r:id="rId10"/>
    <p:sldLayoutId id="2147484028" r:id="rId11"/>
    <p:sldLayoutId id="2147484029" r:id="rId12"/>
    <p:sldLayoutId id="2147484030" r:id="rId13"/>
    <p:sldLayoutId id="2147484031" r:id="rId14"/>
    <p:sldLayoutId id="2147484032" r:id="rId15"/>
    <p:sldLayoutId id="214748403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a:t>Titelmasterformat durch Klicken bearbeiten</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7DE6118-2437-4B30-8E3C-4D2BE6020583}" type="datetimeFigureOut">
              <a:rPr lang="en-US" smtClean="0"/>
              <a:pPr/>
              <a:t>12/9/2021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9E57DC2-970A-4B3E-BB1C-7A09969E49DF}" type="slidenum">
              <a:rPr lang="en-US" smtClean="0"/>
              <a:pPr/>
              <a:t>‹Nr.›</a:t>
            </a:fld>
            <a:endParaRPr lang="en-US"/>
          </a:p>
        </p:txBody>
      </p:sp>
    </p:spTree>
    <p:extLst>
      <p:ext uri="{BB962C8B-B14F-4D97-AF65-F5344CB8AC3E}">
        <p14:creationId xmlns:p14="http://schemas.microsoft.com/office/powerpoint/2010/main" val="1716209958"/>
      </p:ext>
    </p:extLst>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 id="2147484052" r:id="rId14"/>
    <p:sldLayoutId id="2147484053" r:id="rId15"/>
    <p:sldLayoutId id="2147484054"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014780" y="1068645"/>
            <a:ext cx="9500461" cy="2093009"/>
          </a:xfrm>
        </p:spPr>
        <p:txBody>
          <a:bodyPr>
            <a:noAutofit/>
          </a:bodyPr>
          <a:lstStyle/>
          <a:p>
            <a:r>
              <a:rPr lang="de-DE" sz="4800" b="1">
                <a:solidFill>
                  <a:srgbClr val="C00000"/>
                </a:solidFill>
                <a:latin typeface="Garamond" panose="02020404030301010803" pitchFamily="18" charset="0"/>
              </a:rPr>
              <a:t>G</a:t>
            </a:r>
            <a:r>
              <a:rPr lang="de-DE" sz="4800" b="1">
                <a:latin typeface="Garamond" panose="02020404030301010803" pitchFamily="18" charset="0"/>
              </a:rPr>
              <a:t>emeinsam </a:t>
            </a:r>
            <a:br>
              <a:rPr lang="de-DE" sz="4800" b="1">
                <a:latin typeface="Garamond" panose="02020404030301010803" pitchFamily="18" charset="0"/>
              </a:rPr>
            </a:br>
            <a:r>
              <a:rPr lang="de-DE" sz="4800" b="1">
                <a:solidFill>
                  <a:srgbClr val="C00000"/>
                </a:solidFill>
                <a:latin typeface="Garamond" panose="02020404030301010803" pitchFamily="18" charset="0"/>
              </a:rPr>
              <a:t>S</a:t>
            </a:r>
            <a:r>
              <a:rPr lang="de-DE" sz="4800" b="1">
                <a:latin typeface="Garamond" panose="02020404030301010803" pitchFamily="18" charset="0"/>
              </a:rPr>
              <a:t>tark </a:t>
            </a:r>
            <a:br>
              <a:rPr lang="de-DE" sz="4800" b="1">
                <a:latin typeface="Garamond" panose="02020404030301010803" pitchFamily="18" charset="0"/>
              </a:rPr>
            </a:br>
            <a:r>
              <a:rPr lang="de-DE" sz="4800" b="1">
                <a:solidFill>
                  <a:srgbClr val="C00000"/>
                </a:solidFill>
                <a:latin typeface="Garamond" panose="02020404030301010803" pitchFamily="18" charset="0"/>
              </a:rPr>
              <a:t>S</a:t>
            </a:r>
            <a:r>
              <a:rPr lang="de-DE" sz="4800" b="1">
                <a:latin typeface="Garamond" panose="02020404030301010803" pitchFamily="18" charset="0"/>
              </a:rPr>
              <a:t>ein - für Demokratie und Vielfalt</a:t>
            </a:r>
            <a:endParaRPr lang="de-DE" sz="4800"/>
          </a:p>
        </p:txBody>
      </p:sp>
      <p:sp>
        <p:nvSpPr>
          <p:cNvPr id="3" name="Untertitel 2"/>
          <p:cNvSpPr>
            <a:spLocks noGrp="1"/>
          </p:cNvSpPr>
          <p:nvPr>
            <p:ph type="subTitle" idx="1"/>
          </p:nvPr>
        </p:nvSpPr>
        <p:spPr>
          <a:xfrm>
            <a:off x="2014780" y="4680488"/>
            <a:ext cx="9996406" cy="1631655"/>
          </a:xfrm>
        </p:spPr>
        <p:txBody>
          <a:bodyPr>
            <a:noAutofit/>
          </a:bodyPr>
          <a:lstStyle/>
          <a:p>
            <a:pPr algn="ctr"/>
            <a:endParaRPr lang="de-DE" sz="2800" b="1">
              <a:latin typeface="Garamond" panose="02020404030301010803" pitchFamily="18" charset="0"/>
            </a:endParaRPr>
          </a:p>
          <a:p>
            <a:pPr algn="ctr"/>
            <a:r>
              <a:rPr lang="de-DE" sz="2800" b="1">
                <a:latin typeface="Garamond" panose="02020404030301010803" pitchFamily="18" charset="0"/>
              </a:rPr>
              <a:t>Ein Konzept zur interkulturellen Schulentwicklung an der Geschwister-Scholl-Schule in Emsdetten</a:t>
            </a:r>
          </a:p>
        </p:txBody>
      </p:sp>
    </p:spTree>
    <p:extLst>
      <p:ext uri="{BB962C8B-B14F-4D97-AF65-F5344CB8AC3E}">
        <p14:creationId xmlns:p14="http://schemas.microsoft.com/office/powerpoint/2010/main" val="3768077288"/>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p:cNvSpPr>
          <p:nvPr/>
        </p:nvSpPr>
        <p:spPr>
          <a:xfrm>
            <a:off x="1582057" y="275772"/>
            <a:ext cx="10232571" cy="1698172"/>
          </a:xfrm>
          <a:prstGeom prst="rect">
            <a:avLst/>
          </a:prstGeom>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sz="3600" b="1"/>
              <a:t>Anteil der Lehrer*innen ohne/mit Zuwanderungsgeschichte</a:t>
            </a:r>
            <a:br>
              <a:rPr lang="de-DE" sz="3600" b="1"/>
            </a:br>
            <a:endParaRPr lang="de-DE" sz="3600"/>
          </a:p>
        </p:txBody>
      </p:sp>
      <p:sp>
        <p:nvSpPr>
          <p:cNvPr id="3" name="Textfeld 2"/>
          <p:cNvSpPr txBox="1"/>
          <p:nvPr/>
        </p:nvSpPr>
        <p:spPr>
          <a:xfrm>
            <a:off x="334850" y="6265272"/>
            <a:ext cx="4031088" cy="338554"/>
          </a:xfrm>
          <a:prstGeom prst="rect">
            <a:avLst/>
          </a:prstGeom>
          <a:noFill/>
        </p:spPr>
        <p:txBody>
          <a:bodyPr wrap="square" rtlCol="0">
            <a:spAutoFit/>
          </a:bodyPr>
          <a:lstStyle/>
          <a:p>
            <a:r>
              <a:rPr lang="de-DE" sz="1600"/>
              <a:t>Quelle Schulleitung:(Stand Juli 2019)</a:t>
            </a:r>
          </a:p>
        </p:txBody>
      </p:sp>
      <p:graphicFrame>
        <p:nvGraphicFramePr>
          <p:cNvPr id="5" name="Inhaltsplatzhalter 7"/>
          <p:cNvGraphicFramePr>
            <a:graphicFrameLocks/>
          </p:cNvGraphicFramePr>
          <p:nvPr>
            <p:extLst>
              <p:ext uri="{D42A27DB-BD31-4B8C-83A1-F6EECF244321}">
                <p14:modId xmlns:p14="http://schemas.microsoft.com/office/powerpoint/2010/main" val="29506842"/>
              </p:ext>
            </p:extLst>
          </p:nvPr>
        </p:nvGraphicFramePr>
        <p:xfrm>
          <a:off x="986971" y="1973944"/>
          <a:ext cx="10493829" cy="429132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Inhaltsplatzhalter 7"/>
          <p:cNvGraphicFramePr>
            <a:graphicFrameLocks/>
          </p:cNvGraphicFramePr>
          <p:nvPr>
            <p:extLst>
              <p:ext uri="{D42A27DB-BD31-4B8C-83A1-F6EECF244321}">
                <p14:modId xmlns:p14="http://schemas.microsoft.com/office/powerpoint/2010/main" val="3167671946"/>
              </p:ext>
            </p:extLst>
          </p:nvPr>
        </p:nvGraphicFramePr>
        <p:xfrm>
          <a:off x="798286" y="1973944"/>
          <a:ext cx="10706327" cy="44869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2709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54022" y="579643"/>
            <a:ext cx="10150149" cy="897482"/>
          </a:xfrm>
        </p:spPr>
        <p:txBody>
          <a:bodyPr>
            <a:normAutofit/>
          </a:bodyPr>
          <a:lstStyle/>
          <a:p>
            <a:pPr algn="ctr"/>
            <a:r>
              <a:rPr lang="de-DE" b="1"/>
              <a:t>2. Etappe: Rahmenbedingungen schaffen</a:t>
            </a:r>
          </a:p>
        </p:txBody>
      </p:sp>
      <p:sp>
        <p:nvSpPr>
          <p:cNvPr id="6" name="Form 5"/>
          <p:cNvSpPr/>
          <p:nvPr/>
        </p:nvSpPr>
        <p:spPr>
          <a:xfrm>
            <a:off x="774901" y="1953630"/>
            <a:ext cx="10185020" cy="4904370"/>
          </a:xfrm>
          <a:prstGeom prst="swooshArrow">
            <a:avLst>
              <a:gd name="adj1" fmla="val 25000"/>
              <a:gd name="adj2" fmla="val 25000"/>
            </a:avLst>
          </a:prstGeom>
          <a:solidFill>
            <a:srgbClr val="61D24E"/>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7" name="Ellipse 6"/>
          <p:cNvSpPr/>
          <p:nvPr/>
        </p:nvSpPr>
        <p:spPr>
          <a:xfrm>
            <a:off x="1721217" y="5698637"/>
            <a:ext cx="155981" cy="155981"/>
          </a:xfrm>
          <a:prstGeom prst="ellipse">
            <a:avLst/>
          </a:prstGeom>
          <a:solidFill>
            <a:srgbClr val="00206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Ellipse 7"/>
          <p:cNvSpPr/>
          <p:nvPr/>
        </p:nvSpPr>
        <p:spPr>
          <a:xfrm>
            <a:off x="3458256" y="4511970"/>
            <a:ext cx="244144" cy="244144"/>
          </a:xfrm>
          <a:prstGeom prst="ellipse">
            <a:avLst/>
          </a:pr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echteck 9"/>
          <p:cNvSpPr/>
          <p:nvPr/>
        </p:nvSpPr>
        <p:spPr>
          <a:xfrm>
            <a:off x="1985737" y="6008028"/>
            <a:ext cx="2384564" cy="344069"/>
          </a:xfrm>
          <a:prstGeom prst="rect">
            <a:avLst/>
          </a:prstGeom>
        </p:spPr>
        <p:txBody>
          <a:bodyPr wrap="none">
            <a:spAutoFit/>
          </a:bodyPr>
          <a:lstStyle/>
          <a:p>
            <a:pPr lvl="0" defTabSz="400050">
              <a:lnSpc>
                <a:spcPct val="90000"/>
              </a:lnSpc>
              <a:spcBef>
                <a:spcPct val="0"/>
              </a:spcBef>
              <a:spcAft>
                <a:spcPct val="35000"/>
              </a:spcAft>
            </a:pPr>
            <a:r>
              <a:rPr lang="de-DE">
                <a:latin typeface="+mj-lt"/>
              </a:rPr>
              <a:t>Notwendigkeit erkennen</a:t>
            </a:r>
          </a:p>
        </p:txBody>
      </p:sp>
      <p:sp>
        <p:nvSpPr>
          <p:cNvPr id="12" name="Rechteck 11"/>
          <p:cNvSpPr/>
          <p:nvPr/>
        </p:nvSpPr>
        <p:spPr>
          <a:xfrm>
            <a:off x="3658288" y="5010756"/>
            <a:ext cx="2510283" cy="593368"/>
          </a:xfrm>
          <a:prstGeom prst="rect">
            <a:avLst/>
          </a:prstGeom>
        </p:spPr>
        <p:txBody>
          <a:bodyPr wrap="square">
            <a:spAutoFit/>
          </a:bodyPr>
          <a:lstStyle/>
          <a:p>
            <a:pPr lvl="0" defTabSz="400050">
              <a:lnSpc>
                <a:spcPct val="90000"/>
              </a:lnSpc>
              <a:spcBef>
                <a:spcPct val="0"/>
              </a:spcBef>
              <a:spcAft>
                <a:spcPct val="35000"/>
              </a:spcAft>
            </a:pPr>
            <a:r>
              <a:rPr lang="de-DE">
                <a:latin typeface="+mj-lt"/>
              </a:rPr>
              <a:t>Rahmenbedingungen schaffen</a:t>
            </a:r>
          </a:p>
        </p:txBody>
      </p:sp>
      <p:sp>
        <p:nvSpPr>
          <p:cNvPr id="14" name="Textfeld 13"/>
          <p:cNvSpPr txBox="1"/>
          <p:nvPr/>
        </p:nvSpPr>
        <p:spPr>
          <a:xfrm>
            <a:off x="1127433" y="1827251"/>
            <a:ext cx="8574752" cy="2369880"/>
          </a:xfrm>
          <a:prstGeom prst="rect">
            <a:avLst/>
          </a:prstGeom>
          <a:noFill/>
        </p:spPr>
        <p:txBody>
          <a:bodyPr wrap="square" rtlCol="0">
            <a:spAutoFit/>
          </a:bodyPr>
          <a:lstStyle/>
          <a:p>
            <a:pPr marL="285750" indent="-285750">
              <a:buFont typeface="Arial" panose="020B0604020202020204" pitchFamily="34" charset="0"/>
              <a:buChar char="•"/>
            </a:pPr>
            <a:r>
              <a:rPr lang="de-DE" sz="2800">
                <a:latin typeface="+mj-lt"/>
              </a:rPr>
              <a:t>Überprüfung der zeitlichen und personellen Ressourcen durch die Schulleitung </a:t>
            </a:r>
          </a:p>
          <a:p>
            <a:pPr marL="285750" indent="-285750">
              <a:buFont typeface="Arial" panose="020B0604020202020204" pitchFamily="34" charset="0"/>
              <a:buChar char="•"/>
            </a:pPr>
            <a:r>
              <a:rPr lang="de-DE" sz="2800">
                <a:latin typeface="+mj-lt"/>
              </a:rPr>
              <a:t>Arbeitsgruppe bilden</a:t>
            </a:r>
          </a:p>
          <a:p>
            <a:pPr marL="285750" indent="-285750">
              <a:buFont typeface="Arial" panose="020B0604020202020204" pitchFamily="34" charset="0"/>
              <a:buChar char="•"/>
            </a:pPr>
            <a:r>
              <a:rPr lang="de-DE" sz="2800">
                <a:latin typeface="+mj-lt"/>
              </a:rPr>
              <a:t>Vision verabschieden</a:t>
            </a:r>
          </a:p>
          <a:p>
            <a:pPr marL="285750" indent="-285750">
              <a:buFont typeface="Arial" panose="020B0604020202020204" pitchFamily="34" charset="0"/>
              <a:buChar char="•"/>
            </a:pPr>
            <a:endParaRPr lang="de-DE"/>
          </a:p>
          <a:p>
            <a:pPr marL="285750" indent="-285750">
              <a:buFont typeface="Arial" panose="020B0604020202020204" pitchFamily="34" charset="0"/>
              <a:buChar char="•"/>
            </a:pPr>
            <a:endParaRPr lang="de-DE"/>
          </a:p>
        </p:txBody>
      </p:sp>
    </p:spTree>
    <p:extLst>
      <p:ext uri="{BB962C8B-B14F-4D97-AF65-F5344CB8AC3E}">
        <p14:creationId xmlns:p14="http://schemas.microsoft.com/office/powerpoint/2010/main" val="167778760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12781" y="568627"/>
            <a:ext cx="9404723" cy="911387"/>
          </a:xfrm>
        </p:spPr>
        <p:txBody>
          <a:bodyPr>
            <a:normAutofit/>
          </a:bodyPr>
          <a:lstStyle/>
          <a:p>
            <a:pPr algn="ctr"/>
            <a:r>
              <a:rPr lang="de-DE" b="1"/>
              <a:t>Unsere Vision</a:t>
            </a:r>
          </a:p>
        </p:txBody>
      </p:sp>
      <p:sp>
        <p:nvSpPr>
          <p:cNvPr id="3" name="Inhaltsplatzhalter 2"/>
          <p:cNvSpPr>
            <a:spLocks noGrp="1"/>
          </p:cNvSpPr>
          <p:nvPr>
            <p:ph idx="1"/>
          </p:nvPr>
        </p:nvSpPr>
        <p:spPr>
          <a:xfrm>
            <a:off x="1103311" y="1364106"/>
            <a:ext cx="10653260" cy="4884294"/>
          </a:xfrm>
        </p:spPr>
        <p:txBody>
          <a:bodyPr>
            <a:normAutofit/>
          </a:bodyPr>
          <a:lstStyle/>
          <a:p>
            <a:pPr marL="0" indent="0" algn="ctr">
              <a:buNone/>
            </a:pPr>
            <a:endParaRPr lang="de-DE" sz="2000"/>
          </a:p>
          <a:p>
            <a:pPr marL="0" indent="0" algn="ctr">
              <a:lnSpc>
                <a:spcPct val="150000"/>
              </a:lnSpc>
              <a:buNone/>
            </a:pPr>
            <a:r>
              <a:rPr lang="de-DE" sz="2800">
                <a:latin typeface="+mj-lt"/>
              </a:rPr>
              <a:t>„In einer demokratischen zukunftsorientierten Schule weltoffene, selbstbewusste und sozial verantwortungsvolle junge Menschen zu bilden und zu erziehen. Schule als Lebens-, Erfahrungs- und Begegnungsraum erleben, in dem TOLERANZ großgeschrieben wird und die Kommunikation gleichberechtigt und auf Augenhöhe stattfindet.“</a:t>
            </a:r>
          </a:p>
        </p:txBody>
      </p:sp>
    </p:spTree>
    <p:extLst>
      <p:ext uri="{BB962C8B-B14F-4D97-AF65-F5344CB8AC3E}">
        <p14:creationId xmlns:p14="http://schemas.microsoft.com/office/powerpoint/2010/main" val="218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21217" y="606548"/>
            <a:ext cx="9919240" cy="873806"/>
          </a:xfrm>
        </p:spPr>
        <p:txBody>
          <a:bodyPr>
            <a:normAutofit/>
          </a:bodyPr>
          <a:lstStyle/>
          <a:p>
            <a:pPr algn="ctr"/>
            <a:r>
              <a:rPr lang="de-DE" b="1"/>
              <a:t>3. Etappe: Ausgangssituation-Handlungsbedarfe</a:t>
            </a:r>
          </a:p>
        </p:txBody>
      </p:sp>
      <p:sp>
        <p:nvSpPr>
          <p:cNvPr id="3" name="Form 2"/>
          <p:cNvSpPr/>
          <p:nvPr/>
        </p:nvSpPr>
        <p:spPr>
          <a:xfrm>
            <a:off x="850847" y="1791622"/>
            <a:ext cx="10560676" cy="5026719"/>
          </a:xfrm>
          <a:prstGeom prst="swooshArrow">
            <a:avLst>
              <a:gd name="adj1" fmla="val 25000"/>
              <a:gd name="adj2" fmla="val 25000"/>
            </a:avLst>
          </a:prstGeom>
          <a:solidFill>
            <a:srgbClr val="61D24E"/>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4" name="Ellipse 3"/>
          <p:cNvSpPr/>
          <p:nvPr/>
        </p:nvSpPr>
        <p:spPr>
          <a:xfrm>
            <a:off x="1721217" y="5698637"/>
            <a:ext cx="155981" cy="155981"/>
          </a:xfrm>
          <a:prstGeom prst="ellipse">
            <a:avLst/>
          </a:prstGeom>
          <a:solidFill>
            <a:srgbClr val="00206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Ellipse 4"/>
          <p:cNvSpPr/>
          <p:nvPr/>
        </p:nvSpPr>
        <p:spPr>
          <a:xfrm>
            <a:off x="3458256" y="4511970"/>
            <a:ext cx="244144" cy="244144"/>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Rechteck 5"/>
          <p:cNvSpPr/>
          <p:nvPr/>
        </p:nvSpPr>
        <p:spPr>
          <a:xfrm>
            <a:off x="2107809" y="5854618"/>
            <a:ext cx="2384564" cy="344069"/>
          </a:xfrm>
          <a:prstGeom prst="rect">
            <a:avLst/>
          </a:prstGeom>
        </p:spPr>
        <p:txBody>
          <a:bodyPr wrap="none">
            <a:spAutoFit/>
          </a:bodyPr>
          <a:lstStyle/>
          <a:p>
            <a:pPr lvl="0" defTabSz="400050">
              <a:lnSpc>
                <a:spcPct val="90000"/>
              </a:lnSpc>
              <a:spcBef>
                <a:spcPct val="0"/>
              </a:spcBef>
              <a:spcAft>
                <a:spcPct val="35000"/>
              </a:spcAft>
            </a:pPr>
            <a:r>
              <a:rPr lang="de-DE">
                <a:latin typeface="+mj-lt"/>
              </a:rPr>
              <a:t>Notwendigkeit erkennen</a:t>
            </a:r>
          </a:p>
        </p:txBody>
      </p:sp>
      <p:sp>
        <p:nvSpPr>
          <p:cNvPr id="7" name="Rechteck 6"/>
          <p:cNvSpPr/>
          <p:nvPr/>
        </p:nvSpPr>
        <p:spPr>
          <a:xfrm>
            <a:off x="3593206" y="5010756"/>
            <a:ext cx="6096000" cy="344069"/>
          </a:xfrm>
          <a:prstGeom prst="rect">
            <a:avLst/>
          </a:prstGeom>
        </p:spPr>
        <p:txBody>
          <a:bodyPr>
            <a:spAutoFit/>
          </a:bodyPr>
          <a:lstStyle/>
          <a:p>
            <a:pPr lvl="0" defTabSz="400050">
              <a:lnSpc>
                <a:spcPct val="90000"/>
              </a:lnSpc>
              <a:spcBef>
                <a:spcPct val="0"/>
              </a:spcBef>
              <a:spcAft>
                <a:spcPct val="35000"/>
              </a:spcAft>
            </a:pPr>
            <a:r>
              <a:rPr lang="de-DE">
                <a:latin typeface="+mj-lt"/>
              </a:rPr>
              <a:t>Rahmenbedingungen schaffen</a:t>
            </a:r>
          </a:p>
        </p:txBody>
      </p:sp>
      <p:sp>
        <p:nvSpPr>
          <p:cNvPr id="8" name="Ellipse 7"/>
          <p:cNvSpPr/>
          <p:nvPr/>
        </p:nvSpPr>
        <p:spPr>
          <a:xfrm>
            <a:off x="5354135" y="3728289"/>
            <a:ext cx="325526" cy="325526"/>
          </a:xfrm>
          <a:prstGeom prst="ellipse">
            <a:avLst/>
          </a:pr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Rechteck 8"/>
          <p:cNvSpPr/>
          <p:nvPr/>
        </p:nvSpPr>
        <p:spPr>
          <a:xfrm>
            <a:off x="5516898" y="4265167"/>
            <a:ext cx="2747493" cy="842667"/>
          </a:xfrm>
          <a:prstGeom prst="rect">
            <a:avLst/>
          </a:prstGeom>
        </p:spPr>
        <p:txBody>
          <a:bodyPr wrap="square">
            <a:spAutoFit/>
          </a:bodyPr>
          <a:lstStyle/>
          <a:p>
            <a:pPr lvl="0" defTabSz="400050">
              <a:lnSpc>
                <a:spcPct val="90000"/>
              </a:lnSpc>
              <a:spcBef>
                <a:spcPct val="0"/>
              </a:spcBef>
              <a:spcAft>
                <a:spcPct val="35000"/>
              </a:spcAft>
            </a:pPr>
            <a:r>
              <a:rPr lang="de-DE">
                <a:latin typeface="+mj-lt"/>
              </a:rPr>
              <a:t>Ausgangssituation analysieren &amp; Handlungsbedarfe benennen</a:t>
            </a:r>
          </a:p>
        </p:txBody>
      </p:sp>
      <p:sp>
        <p:nvSpPr>
          <p:cNvPr id="10" name="Textfeld 9"/>
          <p:cNvSpPr txBox="1"/>
          <p:nvPr/>
        </p:nvSpPr>
        <p:spPr>
          <a:xfrm>
            <a:off x="626055" y="1970815"/>
            <a:ext cx="9456159" cy="2246769"/>
          </a:xfrm>
          <a:prstGeom prst="rect">
            <a:avLst/>
          </a:prstGeom>
          <a:noFill/>
        </p:spPr>
        <p:txBody>
          <a:bodyPr wrap="square" rtlCol="0">
            <a:spAutoFit/>
          </a:bodyPr>
          <a:lstStyle/>
          <a:p>
            <a:pPr marL="285750" indent="-285750">
              <a:buFont typeface="Arial" panose="020B0604020202020204" pitchFamily="34" charset="0"/>
              <a:buChar char="•"/>
            </a:pPr>
            <a:r>
              <a:rPr lang="de-DE" sz="2800">
                <a:latin typeface="+mj-lt"/>
              </a:rPr>
              <a:t>Analyse der Ausgangssituation mit Hilfe von Checklisten (siehe Anhang):</a:t>
            </a:r>
          </a:p>
          <a:p>
            <a:pPr marL="742950" lvl="1" indent="-285750">
              <a:buFont typeface="Arial" panose="020B0604020202020204" pitchFamily="34" charset="0"/>
              <a:buChar char="•"/>
            </a:pPr>
            <a:r>
              <a:rPr lang="de-DE" sz="2800">
                <a:latin typeface="+mj-lt"/>
              </a:rPr>
              <a:t>Bestehende gute Ansätze</a:t>
            </a:r>
          </a:p>
          <a:p>
            <a:pPr marL="742950" lvl="1" indent="-285750">
              <a:buFont typeface="Arial" panose="020B0604020202020204" pitchFamily="34" charset="0"/>
              <a:buChar char="•"/>
            </a:pPr>
            <a:r>
              <a:rPr lang="de-DE" sz="2800">
                <a:latin typeface="+mj-lt"/>
              </a:rPr>
              <a:t>Welche Ressourcen haben wir?</a:t>
            </a:r>
          </a:p>
          <a:p>
            <a:pPr lvl="1"/>
            <a:endParaRPr lang="de-DE" sz="2800"/>
          </a:p>
        </p:txBody>
      </p:sp>
    </p:spTree>
    <p:extLst>
      <p:ext uri="{BB962C8B-B14F-4D97-AF65-F5344CB8AC3E}">
        <p14:creationId xmlns:p14="http://schemas.microsoft.com/office/powerpoint/2010/main" val="247558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5401" y="531301"/>
            <a:ext cx="9601196" cy="966589"/>
          </a:xfrm>
        </p:spPr>
        <p:txBody>
          <a:bodyPr>
            <a:normAutofit/>
          </a:bodyPr>
          <a:lstStyle/>
          <a:p>
            <a:pPr algn="ctr"/>
            <a:r>
              <a:rPr lang="de-DE" b="1"/>
              <a:t>Was wir schon haben…</a:t>
            </a:r>
          </a:p>
        </p:txBody>
      </p:sp>
      <p:sp>
        <p:nvSpPr>
          <p:cNvPr id="3" name="Inhaltsplatzhalter 2"/>
          <p:cNvSpPr>
            <a:spLocks noGrp="1"/>
          </p:cNvSpPr>
          <p:nvPr>
            <p:ph idx="1"/>
          </p:nvPr>
        </p:nvSpPr>
        <p:spPr>
          <a:xfrm>
            <a:off x="1702304" y="1819480"/>
            <a:ext cx="9872271" cy="4399989"/>
          </a:xfrm>
        </p:spPr>
        <p:txBody>
          <a:bodyPr>
            <a:noAutofit/>
          </a:bodyPr>
          <a:lstStyle/>
          <a:p>
            <a:r>
              <a:rPr lang="de-DE" sz="2800">
                <a:latin typeface="Garamond" panose="02020404030301010803" pitchFamily="18" charset="0"/>
              </a:rPr>
              <a:t>Erstellung eines Konzeptes, Einführung und Gestaltung des DAZ-Unterrichtes 	</a:t>
            </a:r>
          </a:p>
          <a:p>
            <a:r>
              <a:rPr lang="de-DE" sz="2800">
                <a:latin typeface="Garamond" panose="02020404030301010803" pitchFamily="18" charset="0"/>
              </a:rPr>
              <a:t>Unterschiedliche Exkursionen im Rahmen des Projektes „Schule ohne Rassismus-Schule mit Courage“</a:t>
            </a:r>
          </a:p>
          <a:p>
            <a:r>
              <a:rPr lang="de-DE" sz="2800">
                <a:latin typeface="Garamond" panose="02020404030301010803" pitchFamily="18" charset="0"/>
              </a:rPr>
              <a:t>Präventionsarbeit zum Thema „Extremismus“ in	 Kooperation mit dem Ministerium des Innern des	 Landes NRW und mit dem Kommunalen	 Integrationszentrum des Kreises Steinfurt (KI)</a:t>
            </a:r>
          </a:p>
        </p:txBody>
      </p:sp>
    </p:spTree>
    <p:extLst>
      <p:ext uri="{BB962C8B-B14F-4D97-AF65-F5344CB8AC3E}">
        <p14:creationId xmlns:p14="http://schemas.microsoft.com/office/powerpoint/2010/main" val="351981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45753" y="499366"/>
            <a:ext cx="9404723" cy="972974"/>
          </a:xfrm>
        </p:spPr>
        <p:txBody>
          <a:bodyPr>
            <a:normAutofit/>
          </a:bodyPr>
          <a:lstStyle/>
          <a:p>
            <a:pPr algn="ctr"/>
            <a:r>
              <a:rPr lang="de-DE" b="1"/>
              <a:t>Was wir schon haben …</a:t>
            </a:r>
          </a:p>
        </p:txBody>
      </p:sp>
      <p:sp>
        <p:nvSpPr>
          <p:cNvPr id="3" name="Inhaltsplatzhalter 2"/>
          <p:cNvSpPr>
            <a:spLocks noGrp="1"/>
          </p:cNvSpPr>
          <p:nvPr>
            <p:ph idx="1"/>
          </p:nvPr>
        </p:nvSpPr>
        <p:spPr>
          <a:xfrm>
            <a:off x="1645753" y="1330640"/>
            <a:ext cx="10004399" cy="5682343"/>
          </a:xfrm>
        </p:spPr>
        <p:txBody>
          <a:bodyPr>
            <a:normAutofit lnSpcReduction="10000"/>
          </a:bodyPr>
          <a:lstStyle/>
          <a:p>
            <a:pPr marL="0" indent="0">
              <a:buNone/>
            </a:pPr>
            <a:endParaRPr lang="de-DE" sz="2600"/>
          </a:p>
          <a:p>
            <a:r>
              <a:rPr lang="de-DE" sz="2800">
                <a:latin typeface="Garamond" panose="02020404030301010803" pitchFamily="18" charset="0"/>
              </a:rPr>
              <a:t>Multireligiöse Gestaltung der Tage der religiösen Orientierung</a:t>
            </a:r>
          </a:p>
          <a:p>
            <a:r>
              <a:rPr lang="de-DE" sz="2800">
                <a:latin typeface="Garamond" panose="02020404030301010803" pitchFamily="18" charset="0"/>
              </a:rPr>
              <a:t>Multireligiöse Gestaltung der Entlassungs- und	 Eingangsfeiern</a:t>
            </a:r>
          </a:p>
          <a:p>
            <a:r>
              <a:rPr lang="de-DE" sz="2800">
                <a:latin typeface="Garamond" panose="02020404030301010803" pitchFamily="18" charset="0"/>
              </a:rPr>
              <a:t>Organisation der religiösen Feiern (Adventsfeier-</a:t>
            </a:r>
            <a:r>
              <a:rPr lang="de-DE" sz="2800" err="1">
                <a:latin typeface="Garamond" panose="02020404030301010803" pitchFamily="18" charset="0"/>
              </a:rPr>
              <a:t>Bayrambrunch</a:t>
            </a:r>
            <a:r>
              <a:rPr lang="de-DE" sz="2800">
                <a:latin typeface="Garamond" panose="02020404030301010803" pitchFamily="18" charset="0"/>
              </a:rPr>
              <a:t>)</a:t>
            </a:r>
          </a:p>
          <a:p>
            <a:r>
              <a:rPr lang="de-DE" sz="2800">
                <a:latin typeface="Garamond" panose="02020404030301010803" pitchFamily="18" charset="0"/>
              </a:rPr>
              <a:t>Organisation von Klassenfahrten nach England und	 Kursfahrten nach Frankreich</a:t>
            </a:r>
          </a:p>
          <a:p>
            <a:r>
              <a:rPr lang="de-DE" sz="2800">
                <a:latin typeface="Garamond" panose="02020404030301010803" pitchFamily="18" charset="0"/>
              </a:rPr>
              <a:t>Einführung und Gestaltung von Schüleraustauch mit der Türkei und Polen</a:t>
            </a:r>
          </a:p>
          <a:p>
            <a:r>
              <a:rPr lang="de-DE" sz="2800" err="1">
                <a:latin typeface="Garamond" panose="02020404030301010803" pitchFamily="18" charset="0"/>
              </a:rPr>
              <a:t>FranceMobil</a:t>
            </a:r>
            <a:endParaRPr lang="de-DE" sz="2800">
              <a:latin typeface="Garamond" panose="02020404030301010803" pitchFamily="18" charset="0"/>
            </a:endParaRPr>
          </a:p>
          <a:p>
            <a:r>
              <a:rPr lang="de-DE" sz="2800">
                <a:latin typeface="Garamond" panose="02020404030301010803" pitchFamily="18" charset="0"/>
              </a:rPr>
              <a:t>DELF Zertifikat</a:t>
            </a:r>
          </a:p>
          <a:p>
            <a:r>
              <a:rPr lang="de-DE" sz="2800">
                <a:latin typeface="Garamond" panose="02020404030301010803" pitchFamily="18" charset="0"/>
              </a:rPr>
              <a:t>Englisches Theater</a:t>
            </a:r>
          </a:p>
          <a:p>
            <a:endParaRPr lang="de-DE" sz="2800">
              <a:latin typeface="Garamond" panose="02020404030301010803" pitchFamily="18" charset="0"/>
            </a:endParaRPr>
          </a:p>
        </p:txBody>
      </p:sp>
    </p:spTree>
    <p:extLst>
      <p:ext uri="{BB962C8B-B14F-4D97-AF65-F5344CB8AC3E}">
        <p14:creationId xmlns:p14="http://schemas.microsoft.com/office/powerpoint/2010/main" val="323267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21218" y="343970"/>
            <a:ext cx="9411240" cy="1022076"/>
          </a:xfrm>
        </p:spPr>
        <p:txBody>
          <a:bodyPr>
            <a:noAutofit/>
          </a:bodyPr>
          <a:lstStyle/>
          <a:p>
            <a:pPr algn="ctr"/>
            <a:r>
              <a:rPr lang="de-DE" b="1"/>
              <a:t>4. Etappe: Formulierung von Zielen und Entwicklung eines </a:t>
            </a:r>
            <a:r>
              <a:rPr lang="de-DE" b="1" err="1"/>
              <a:t>Maßnahmeplans</a:t>
            </a:r>
            <a:endParaRPr lang="de-DE" b="1"/>
          </a:p>
        </p:txBody>
      </p:sp>
      <p:sp>
        <p:nvSpPr>
          <p:cNvPr id="10" name="Form 9"/>
          <p:cNvSpPr/>
          <p:nvPr/>
        </p:nvSpPr>
        <p:spPr>
          <a:xfrm>
            <a:off x="915241" y="1637075"/>
            <a:ext cx="10560676" cy="5026719"/>
          </a:xfrm>
          <a:prstGeom prst="swooshArrow">
            <a:avLst>
              <a:gd name="adj1" fmla="val 25000"/>
              <a:gd name="adj2" fmla="val 25000"/>
            </a:avLst>
          </a:prstGeom>
          <a:solidFill>
            <a:srgbClr val="61D24E"/>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Ellipse 10"/>
          <p:cNvSpPr/>
          <p:nvPr/>
        </p:nvSpPr>
        <p:spPr>
          <a:xfrm>
            <a:off x="1721217" y="5698637"/>
            <a:ext cx="155981" cy="155981"/>
          </a:xfrm>
          <a:prstGeom prst="ellipse">
            <a:avLst/>
          </a:prstGeom>
          <a:solidFill>
            <a:srgbClr val="00206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Ellipse 11"/>
          <p:cNvSpPr/>
          <p:nvPr/>
        </p:nvSpPr>
        <p:spPr>
          <a:xfrm>
            <a:off x="2984160" y="4781955"/>
            <a:ext cx="244144" cy="244144"/>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Rechteck 12"/>
          <p:cNvSpPr/>
          <p:nvPr/>
        </p:nvSpPr>
        <p:spPr>
          <a:xfrm>
            <a:off x="2107809" y="5854618"/>
            <a:ext cx="2384564" cy="341632"/>
          </a:xfrm>
          <a:prstGeom prst="rect">
            <a:avLst/>
          </a:prstGeom>
        </p:spPr>
        <p:txBody>
          <a:bodyPr wrap="none">
            <a:spAutoFit/>
          </a:bodyPr>
          <a:lstStyle/>
          <a:p>
            <a:pPr lvl="0" defTabSz="400050">
              <a:lnSpc>
                <a:spcPct val="90000"/>
              </a:lnSpc>
              <a:spcBef>
                <a:spcPct val="0"/>
              </a:spcBef>
              <a:spcAft>
                <a:spcPct val="35000"/>
              </a:spcAft>
            </a:pPr>
            <a:r>
              <a:rPr lang="de-DE">
                <a:latin typeface="+mj-lt"/>
              </a:rPr>
              <a:t>Notwendigkeit erkennen</a:t>
            </a:r>
          </a:p>
        </p:txBody>
      </p:sp>
      <p:sp>
        <p:nvSpPr>
          <p:cNvPr id="14" name="Ellipse 13"/>
          <p:cNvSpPr/>
          <p:nvPr/>
        </p:nvSpPr>
        <p:spPr>
          <a:xfrm>
            <a:off x="5354135" y="3728289"/>
            <a:ext cx="325526" cy="325526"/>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Rechteck 14"/>
          <p:cNvSpPr/>
          <p:nvPr/>
        </p:nvSpPr>
        <p:spPr>
          <a:xfrm>
            <a:off x="5516898" y="4265167"/>
            <a:ext cx="2747493" cy="840230"/>
          </a:xfrm>
          <a:prstGeom prst="rect">
            <a:avLst/>
          </a:prstGeom>
        </p:spPr>
        <p:txBody>
          <a:bodyPr wrap="square">
            <a:spAutoFit/>
          </a:bodyPr>
          <a:lstStyle/>
          <a:p>
            <a:pPr lvl="0" defTabSz="400050">
              <a:lnSpc>
                <a:spcPct val="90000"/>
              </a:lnSpc>
              <a:spcBef>
                <a:spcPct val="0"/>
              </a:spcBef>
              <a:spcAft>
                <a:spcPct val="35000"/>
              </a:spcAft>
            </a:pPr>
            <a:r>
              <a:rPr lang="de-DE">
                <a:latin typeface="+mj-lt"/>
              </a:rPr>
              <a:t>Ausgangssituation analysieren &amp; Handlungsbedarfe benennen</a:t>
            </a:r>
          </a:p>
        </p:txBody>
      </p:sp>
      <p:sp>
        <p:nvSpPr>
          <p:cNvPr id="16" name="Rechteck 15"/>
          <p:cNvSpPr/>
          <p:nvPr/>
        </p:nvSpPr>
        <p:spPr>
          <a:xfrm>
            <a:off x="3228304" y="5131913"/>
            <a:ext cx="6096000" cy="344069"/>
          </a:xfrm>
          <a:prstGeom prst="rect">
            <a:avLst/>
          </a:prstGeom>
        </p:spPr>
        <p:txBody>
          <a:bodyPr>
            <a:spAutoFit/>
          </a:bodyPr>
          <a:lstStyle/>
          <a:p>
            <a:pPr lvl="0" defTabSz="400050">
              <a:lnSpc>
                <a:spcPct val="90000"/>
              </a:lnSpc>
              <a:spcBef>
                <a:spcPct val="0"/>
              </a:spcBef>
              <a:spcAft>
                <a:spcPct val="35000"/>
              </a:spcAft>
            </a:pPr>
            <a:r>
              <a:rPr lang="de-DE">
                <a:latin typeface="+mj-lt"/>
              </a:rPr>
              <a:t>Rahmenbedingungen schaffen</a:t>
            </a:r>
          </a:p>
        </p:txBody>
      </p:sp>
      <p:sp>
        <p:nvSpPr>
          <p:cNvPr id="17" name="Ellipse 16"/>
          <p:cNvSpPr/>
          <p:nvPr/>
        </p:nvSpPr>
        <p:spPr>
          <a:xfrm>
            <a:off x="7843920" y="2949018"/>
            <a:ext cx="420471" cy="420471"/>
          </a:xfrm>
          <a:prstGeom prst="ellipse">
            <a:avLst/>
          </a:pr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18" name="Gruppieren 17"/>
          <p:cNvGrpSpPr/>
          <p:nvPr/>
        </p:nvGrpSpPr>
        <p:grpSpPr>
          <a:xfrm>
            <a:off x="7282798" y="2925925"/>
            <a:ext cx="2981361" cy="1801546"/>
            <a:chOff x="5571237" y="1616238"/>
            <a:chExt cx="1574409" cy="1801546"/>
          </a:xfrm>
        </p:grpSpPr>
        <p:sp>
          <p:nvSpPr>
            <p:cNvPr id="19" name="Rechteck 18"/>
            <p:cNvSpPr/>
            <p:nvPr/>
          </p:nvSpPr>
          <p:spPr>
            <a:xfrm>
              <a:off x="5571237" y="1616238"/>
              <a:ext cx="1356360" cy="36339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0" name="Rechteck 19"/>
            <p:cNvSpPr/>
            <p:nvPr/>
          </p:nvSpPr>
          <p:spPr>
            <a:xfrm>
              <a:off x="5789286" y="2493175"/>
              <a:ext cx="1356360" cy="92460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22799" tIns="0" rIns="0" bIns="0" numCol="1" spcCol="1270" anchor="t" anchorCtr="0">
              <a:noAutofit/>
            </a:bodyPr>
            <a:lstStyle/>
            <a:p>
              <a:pPr lvl="0" algn="l" defTabSz="400050">
                <a:lnSpc>
                  <a:spcPct val="90000"/>
                </a:lnSpc>
                <a:spcBef>
                  <a:spcPct val="0"/>
                </a:spcBef>
                <a:spcAft>
                  <a:spcPct val="35000"/>
                </a:spcAft>
              </a:pPr>
              <a:r>
                <a:rPr lang="de-DE" sz="2000" kern="1200">
                  <a:latin typeface="+mj-lt"/>
                </a:rPr>
                <a:t>Ziele formulieren und Maßnahmen entwickeln</a:t>
              </a:r>
            </a:p>
          </p:txBody>
        </p:sp>
      </p:grpSp>
      <p:sp>
        <p:nvSpPr>
          <p:cNvPr id="21" name="Textfeld 20"/>
          <p:cNvSpPr txBox="1"/>
          <p:nvPr/>
        </p:nvSpPr>
        <p:spPr>
          <a:xfrm>
            <a:off x="915241" y="1717511"/>
            <a:ext cx="6025145" cy="954107"/>
          </a:xfrm>
          <a:prstGeom prst="rect">
            <a:avLst/>
          </a:prstGeom>
          <a:noFill/>
        </p:spPr>
        <p:txBody>
          <a:bodyPr wrap="square" rtlCol="0">
            <a:spAutoFit/>
          </a:bodyPr>
          <a:lstStyle/>
          <a:p>
            <a:pPr marL="457200" indent="-457200">
              <a:buFont typeface="Arial" panose="020B0604020202020204" pitchFamily="34" charset="0"/>
              <a:buChar char="•"/>
            </a:pPr>
            <a:r>
              <a:rPr lang="de-DE" sz="2800">
                <a:latin typeface="+mj-lt"/>
              </a:rPr>
              <a:t>Ziele formulieren</a:t>
            </a:r>
          </a:p>
          <a:p>
            <a:pPr marL="457200" indent="-457200">
              <a:buFont typeface="Arial" panose="020B0604020202020204" pitchFamily="34" charset="0"/>
              <a:buChar char="•"/>
            </a:pPr>
            <a:r>
              <a:rPr lang="de-DE" sz="2800" err="1">
                <a:latin typeface="+mj-lt"/>
              </a:rPr>
              <a:t>Maßnahmeplan</a:t>
            </a:r>
            <a:r>
              <a:rPr lang="de-DE" sz="2800">
                <a:latin typeface="+mj-lt"/>
              </a:rPr>
              <a:t> entwickeln</a:t>
            </a:r>
          </a:p>
        </p:txBody>
      </p:sp>
    </p:spTree>
    <p:extLst>
      <p:ext uri="{BB962C8B-B14F-4D97-AF65-F5344CB8AC3E}">
        <p14:creationId xmlns:p14="http://schemas.microsoft.com/office/powerpoint/2010/main" val="42850689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80458" y="420914"/>
            <a:ext cx="10450286" cy="975118"/>
          </a:xfrm>
        </p:spPr>
        <p:txBody>
          <a:bodyPr>
            <a:noAutofit/>
          </a:bodyPr>
          <a:lstStyle/>
          <a:p>
            <a:pPr algn="ctr"/>
            <a:r>
              <a:rPr lang="de-DE" b="1"/>
              <a:t>Ziele der interkulturellen Schulöffnung </a:t>
            </a:r>
          </a:p>
        </p:txBody>
      </p:sp>
      <p:sp>
        <p:nvSpPr>
          <p:cNvPr id="3" name="Inhaltsplatzhalter 2"/>
          <p:cNvSpPr>
            <a:spLocks noGrp="1"/>
          </p:cNvSpPr>
          <p:nvPr>
            <p:ph idx="1"/>
          </p:nvPr>
        </p:nvSpPr>
        <p:spPr>
          <a:xfrm>
            <a:off x="1592866" y="1610795"/>
            <a:ext cx="10957810" cy="4959245"/>
          </a:xfrm>
        </p:spPr>
        <p:txBody>
          <a:bodyPr>
            <a:normAutofit fontScale="92500" lnSpcReduction="20000"/>
          </a:bodyPr>
          <a:lstStyle/>
          <a:p>
            <a:r>
              <a:rPr lang="de-DE" sz="3000">
                <a:latin typeface="+mj-lt"/>
              </a:rPr>
              <a:t>Schüler und Lehrer durchlaufen in unserer Schule einen Prozess der Identitätsentwicklung, der zu Akzeptanz, Respekt, Toleranz und Demokratie führt.</a:t>
            </a:r>
          </a:p>
          <a:p>
            <a:endParaRPr lang="de-DE" sz="3000">
              <a:latin typeface="+mj-lt"/>
            </a:endParaRPr>
          </a:p>
          <a:p>
            <a:r>
              <a:rPr lang="de-DE" sz="3000">
                <a:latin typeface="+mj-lt"/>
              </a:rPr>
              <a:t>Die gelebte Divergenz wird als Normalität empfunden. </a:t>
            </a:r>
          </a:p>
          <a:p>
            <a:endParaRPr lang="de-DE" sz="3000">
              <a:latin typeface="+mj-lt"/>
            </a:endParaRPr>
          </a:p>
          <a:p>
            <a:r>
              <a:rPr lang="de-DE" sz="3000" err="1">
                <a:latin typeface="+mj-lt"/>
              </a:rPr>
              <a:t>Multikulturalität</a:t>
            </a:r>
            <a:r>
              <a:rPr lang="de-DE" sz="3000">
                <a:latin typeface="+mj-lt"/>
              </a:rPr>
              <a:t> und Wertschätzung von Bildung ermöglichen, in Zusammenarbeit mit den Eltern, ein harmonisches Schulleben.</a:t>
            </a:r>
          </a:p>
          <a:p>
            <a:endParaRPr lang="de-DE" sz="3000">
              <a:latin typeface="+mj-lt"/>
            </a:endParaRPr>
          </a:p>
          <a:p>
            <a:r>
              <a:rPr lang="de-DE" sz="3000">
                <a:latin typeface="+mj-lt"/>
              </a:rPr>
              <a:t>Interkulturalität durch einen kultursensiblen, respektvollen Umgang miteinander leben.</a:t>
            </a:r>
          </a:p>
          <a:p>
            <a:endParaRPr lang="de-DE" sz="3000"/>
          </a:p>
          <a:p>
            <a:pPr marL="0" indent="0">
              <a:buNone/>
            </a:pPr>
            <a:endParaRPr lang="de-DE"/>
          </a:p>
        </p:txBody>
      </p:sp>
    </p:spTree>
    <p:extLst>
      <p:ext uri="{BB962C8B-B14F-4D97-AF65-F5344CB8AC3E}">
        <p14:creationId xmlns:p14="http://schemas.microsoft.com/office/powerpoint/2010/main" val="391276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53028" y="418411"/>
            <a:ext cx="10638972" cy="921619"/>
          </a:xfrm>
        </p:spPr>
        <p:txBody>
          <a:bodyPr>
            <a:normAutofit/>
          </a:bodyPr>
          <a:lstStyle/>
          <a:p>
            <a:pPr algn="ctr"/>
            <a:r>
              <a:rPr lang="de-DE" b="1"/>
              <a:t>Ziele der interkulturellen Schulöffnung </a:t>
            </a:r>
          </a:p>
        </p:txBody>
      </p:sp>
      <p:sp>
        <p:nvSpPr>
          <p:cNvPr id="3" name="Inhaltsplatzhalter 2"/>
          <p:cNvSpPr>
            <a:spLocks noGrp="1"/>
          </p:cNvSpPr>
          <p:nvPr>
            <p:ph idx="1"/>
          </p:nvPr>
        </p:nvSpPr>
        <p:spPr>
          <a:xfrm>
            <a:off x="1838455" y="1554659"/>
            <a:ext cx="10613035" cy="5096655"/>
          </a:xfrm>
        </p:spPr>
        <p:txBody>
          <a:bodyPr>
            <a:normAutofit fontScale="92500" lnSpcReduction="20000"/>
          </a:bodyPr>
          <a:lstStyle/>
          <a:p>
            <a:endParaRPr lang="de-DE"/>
          </a:p>
          <a:p>
            <a:r>
              <a:rPr lang="de-DE" sz="3000">
                <a:latin typeface="+mj-lt"/>
              </a:rPr>
              <a:t>Eigene Identität in multikultureller Gesellschaft herausbilden</a:t>
            </a:r>
          </a:p>
          <a:p>
            <a:pPr marL="0" indent="0">
              <a:buNone/>
            </a:pPr>
            <a:endParaRPr lang="de-DE" sz="3000">
              <a:latin typeface="+mj-lt"/>
            </a:endParaRPr>
          </a:p>
          <a:p>
            <a:r>
              <a:rPr lang="de-DE" sz="3000">
                <a:latin typeface="+mj-lt"/>
              </a:rPr>
              <a:t>Kennenlernen des „Fremden“ und Gemeinsamkeiten finden</a:t>
            </a:r>
          </a:p>
          <a:p>
            <a:pPr marL="0" indent="0">
              <a:buNone/>
            </a:pPr>
            <a:endParaRPr lang="de-DE" sz="3000">
              <a:latin typeface="+mj-lt"/>
            </a:endParaRPr>
          </a:p>
          <a:p>
            <a:r>
              <a:rPr lang="de-DE" sz="3000">
                <a:latin typeface="+mj-lt"/>
              </a:rPr>
              <a:t>Gemeinschaftsbildung und „Wir-Gefühl“ stärken</a:t>
            </a:r>
          </a:p>
          <a:p>
            <a:pPr marL="0" indent="0">
              <a:buNone/>
            </a:pPr>
            <a:endParaRPr lang="de-DE" sz="3000">
              <a:latin typeface="+mj-lt"/>
            </a:endParaRPr>
          </a:p>
          <a:p>
            <a:r>
              <a:rPr lang="de-DE" sz="3000">
                <a:latin typeface="+mj-lt"/>
              </a:rPr>
              <a:t>Respektvollen Umgang miteinander schulen und Toleranz gegenüber des Andersseins entwickeln</a:t>
            </a:r>
          </a:p>
          <a:p>
            <a:pPr marL="0" indent="0">
              <a:buNone/>
            </a:pPr>
            <a:endParaRPr lang="de-DE" sz="3000">
              <a:latin typeface="+mj-lt"/>
            </a:endParaRPr>
          </a:p>
          <a:p>
            <a:r>
              <a:rPr lang="de-DE" sz="3000">
                <a:latin typeface="+mj-lt"/>
              </a:rPr>
              <a:t>Grundwerte der Demokratie kennen und schätzen lernen</a:t>
            </a:r>
          </a:p>
          <a:p>
            <a:endParaRPr lang="de-DE">
              <a:latin typeface="+mj-lt"/>
            </a:endParaRPr>
          </a:p>
        </p:txBody>
      </p:sp>
    </p:spTree>
    <p:extLst>
      <p:ext uri="{BB962C8B-B14F-4D97-AF65-F5344CB8AC3E}">
        <p14:creationId xmlns:p14="http://schemas.microsoft.com/office/powerpoint/2010/main" val="428513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54629" y="224322"/>
            <a:ext cx="9898742" cy="1200329"/>
          </a:xfrm>
          <a:prstGeom prst="rect">
            <a:avLst/>
          </a:prstGeom>
          <a:noFill/>
        </p:spPr>
        <p:txBody>
          <a:bodyPr wrap="square" rtlCol="0">
            <a:spAutoFit/>
          </a:bodyPr>
          <a:lstStyle/>
          <a:p>
            <a:pPr algn="ctr"/>
            <a:r>
              <a:rPr lang="de-DE" sz="3600" b="1">
                <a:latin typeface="+mj-lt"/>
              </a:rPr>
              <a:t>Zentrale Handlungsebenen der Interkulturellen Öffnung</a:t>
            </a:r>
          </a:p>
        </p:txBody>
      </p:sp>
      <p:sp>
        <p:nvSpPr>
          <p:cNvPr id="5" name="Gleichschenkliges Dreieck 4"/>
          <p:cNvSpPr/>
          <p:nvPr/>
        </p:nvSpPr>
        <p:spPr>
          <a:xfrm>
            <a:off x="2177143" y="1648280"/>
            <a:ext cx="8723086" cy="1691687"/>
          </a:xfrm>
          <a:prstGeom prst="triangle">
            <a:avLst>
              <a:gd name="adj" fmla="val 50845"/>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a:solidFill>
                  <a:schemeClr val="bg1"/>
                </a:solidFill>
                <a:latin typeface="+mj-lt"/>
                <a:cs typeface="Arial" panose="020B0604020202020204" pitchFamily="34" charset="0"/>
              </a:rPr>
              <a:t>Interkulturelle Öffnung der Geschwister-Scholl-Schule</a:t>
            </a:r>
          </a:p>
        </p:txBody>
      </p:sp>
      <p:sp>
        <p:nvSpPr>
          <p:cNvPr id="6" name="Rechteck 5"/>
          <p:cNvSpPr/>
          <p:nvPr/>
        </p:nvSpPr>
        <p:spPr>
          <a:xfrm>
            <a:off x="2728041" y="3563596"/>
            <a:ext cx="1800000" cy="2887200"/>
          </a:xfrm>
          <a:prstGeom prst="rect">
            <a:avLst/>
          </a:prstGeom>
          <a:solidFill>
            <a:srgbClr val="FFC000"/>
          </a:solidFill>
          <a:ln>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2200" b="1">
                <a:solidFill>
                  <a:schemeClr val="bg1"/>
                </a:solidFill>
                <a:latin typeface="+mj-lt"/>
                <a:cs typeface="Arial" panose="020B0604020202020204" pitchFamily="34" charset="0"/>
              </a:rPr>
              <a:t>Personale Handlungsebene</a:t>
            </a:r>
          </a:p>
        </p:txBody>
      </p:sp>
      <p:sp>
        <p:nvSpPr>
          <p:cNvPr id="7" name="Rechteck 6"/>
          <p:cNvSpPr/>
          <p:nvPr/>
        </p:nvSpPr>
        <p:spPr>
          <a:xfrm>
            <a:off x="4632399" y="3563596"/>
            <a:ext cx="1800000" cy="2887200"/>
          </a:xfrm>
          <a:prstGeom prst="rect">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2200" b="1">
                <a:solidFill>
                  <a:schemeClr val="bg1"/>
                </a:solidFill>
                <a:latin typeface="+mj-lt"/>
                <a:cs typeface="Arial" panose="020B0604020202020204" pitchFamily="34" charset="0"/>
              </a:rPr>
              <a:t>Soziale Handlungsebene </a:t>
            </a:r>
          </a:p>
          <a:p>
            <a:pPr algn="ctr"/>
            <a:endParaRPr lang="de-DE" sz="2000" b="1">
              <a:solidFill>
                <a:schemeClr val="bg1"/>
              </a:solidFill>
              <a:latin typeface="Arial" panose="020B0604020202020204" pitchFamily="34" charset="0"/>
              <a:cs typeface="Arial" panose="020B0604020202020204" pitchFamily="34" charset="0"/>
            </a:endParaRPr>
          </a:p>
        </p:txBody>
      </p:sp>
      <p:sp>
        <p:nvSpPr>
          <p:cNvPr id="8" name="Rechteck 7"/>
          <p:cNvSpPr/>
          <p:nvPr/>
        </p:nvSpPr>
        <p:spPr>
          <a:xfrm>
            <a:off x="6536757" y="3563596"/>
            <a:ext cx="1800000" cy="28872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2200" b="1">
                <a:solidFill>
                  <a:schemeClr val="bg1"/>
                </a:solidFill>
                <a:latin typeface="+mj-lt"/>
                <a:cs typeface="Arial" panose="020B0604020202020204" pitchFamily="34" charset="0"/>
              </a:rPr>
              <a:t>Schulorganisatorische Handlungsebene</a:t>
            </a:r>
            <a:endParaRPr lang="de-DE" sz="2200" b="1">
              <a:solidFill>
                <a:schemeClr val="bg1"/>
              </a:solidFill>
              <a:latin typeface="+mj-lt"/>
            </a:endParaRPr>
          </a:p>
        </p:txBody>
      </p:sp>
      <p:sp>
        <p:nvSpPr>
          <p:cNvPr id="10" name="Rechteck 9"/>
          <p:cNvSpPr/>
          <p:nvPr/>
        </p:nvSpPr>
        <p:spPr>
          <a:xfrm>
            <a:off x="8441115" y="3563596"/>
            <a:ext cx="1800000" cy="2887200"/>
          </a:xfrm>
          <a:prstGeom prst="rect">
            <a:avLst/>
          </a:prstGeom>
          <a:solidFill>
            <a:srgbClr val="61D24E"/>
          </a:solidFill>
          <a:ln>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2200" b="1">
                <a:solidFill>
                  <a:schemeClr val="bg1"/>
                </a:solidFill>
                <a:latin typeface="+mj-lt"/>
                <a:cs typeface="Arial" panose="020B0604020202020204" pitchFamily="34" charset="0"/>
              </a:rPr>
              <a:t>Inhaltliche und curriculare Handlungsebene</a:t>
            </a:r>
          </a:p>
        </p:txBody>
      </p:sp>
    </p:spTree>
    <p:extLst>
      <p:ext uri="{BB962C8B-B14F-4D97-AF65-F5344CB8AC3E}">
        <p14:creationId xmlns:p14="http://schemas.microsoft.com/office/powerpoint/2010/main" val="2031230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83657" y="522510"/>
            <a:ext cx="10240424" cy="899890"/>
          </a:xfrm>
        </p:spPr>
        <p:txBody>
          <a:bodyPr>
            <a:noAutofit/>
          </a:bodyPr>
          <a:lstStyle/>
          <a:p>
            <a:pPr algn="ctr"/>
            <a:r>
              <a:rPr lang="de-DE" b="1"/>
              <a:t>Interkulturelle Öffnung von Schulen</a:t>
            </a:r>
          </a:p>
        </p:txBody>
      </p:sp>
      <p:sp>
        <p:nvSpPr>
          <p:cNvPr id="3" name="Inhaltsplatzhalter 2"/>
          <p:cNvSpPr>
            <a:spLocks noGrp="1"/>
          </p:cNvSpPr>
          <p:nvPr>
            <p:ph idx="1"/>
          </p:nvPr>
        </p:nvSpPr>
        <p:spPr>
          <a:xfrm>
            <a:off x="1350055" y="2017485"/>
            <a:ext cx="10574026" cy="4731657"/>
          </a:xfrm>
        </p:spPr>
        <p:txBody>
          <a:bodyPr>
            <a:normAutofit/>
          </a:bodyPr>
          <a:lstStyle/>
          <a:p>
            <a:endParaRPr lang="de-DE"/>
          </a:p>
          <a:p>
            <a:pPr marL="0" indent="0" algn="just">
              <a:buNone/>
            </a:pPr>
            <a:r>
              <a:rPr lang="de-DE" sz="2800">
                <a:latin typeface="+mj-lt"/>
              </a:rPr>
              <a:t>„Bei der Interkulturellen Öffnung von Schulen geht es um einen veränderten Blick der Institution sowie der in ihr verantwortlich Handelnden auf die durch Migrationsprozesse veränderte gesellschaftliche Realität insgesamt sowie um eine Anpassung der Institution in ihren Strukturen, Methoden, Curricula und Umgangsformen an eine in vielen Dimensionen </a:t>
            </a:r>
            <a:r>
              <a:rPr lang="de-DE" sz="2800" err="1">
                <a:latin typeface="+mj-lt"/>
              </a:rPr>
              <a:t>plurale</a:t>
            </a:r>
            <a:r>
              <a:rPr lang="de-DE" sz="2800">
                <a:latin typeface="+mj-lt"/>
              </a:rPr>
              <a:t> Schülerschaft.“ </a:t>
            </a:r>
          </a:p>
          <a:p>
            <a:pPr marL="0" indent="0" algn="just">
              <a:buNone/>
            </a:pPr>
            <a:r>
              <a:rPr lang="de-DE" sz="2800">
                <a:latin typeface="+mj-lt"/>
              </a:rPr>
              <a:t>(Prof. Dr. Yasemin </a:t>
            </a:r>
            <a:r>
              <a:rPr lang="de-DE" sz="2800" err="1">
                <a:latin typeface="+mj-lt"/>
              </a:rPr>
              <a:t>Karakaşoğlu</a:t>
            </a:r>
            <a:r>
              <a:rPr lang="de-DE" sz="2800">
                <a:latin typeface="+mj-lt"/>
              </a:rPr>
              <a:t>)</a:t>
            </a:r>
          </a:p>
        </p:txBody>
      </p:sp>
    </p:spTree>
    <p:extLst>
      <p:ext uri="{BB962C8B-B14F-4D97-AF65-F5344CB8AC3E}">
        <p14:creationId xmlns:p14="http://schemas.microsoft.com/office/powerpoint/2010/main" val="4216971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4630" y="624110"/>
            <a:ext cx="9849982" cy="1280890"/>
          </a:xfrm>
          <a:solidFill>
            <a:srgbClr val="FFC000"/>
          </a:solidFill>
        </p:spPr>
        <p:txBody>
          <a:bodyPr>
            <a:normAutofit/>
          </a:bodyPr>
          <a:lstStyle/>
          <a:p>
            <a:pPr algn="ctr"/>
            <a:r>
              <a:rPr lang="de-DE" b="1">
                <a:solidFill>
                  <a:schemeClr val="tx1"/>
                </a:solidFill>
              </a:rPr>
              <a:t>Personale Handlungsebene</a:t>
            </a:r>
            <a:br>
              <a:rPr lang="de-DE" b="1">
                <a:solidFill>
                  <a:schemeClr val="tx1"/>
                </a:solidFill>
              </a:rPr>
            </a:br>
            <a:endParaRPr lang="de-DE" b="1">
              <a:solidFill>
                <a:schemeClr val="tx1"/>
              </a:solidFill>
            </a:endParaRPr>
          </a:p>
        </p:txBody>
      </p:sp>
      <p:sp>
        <p:nvSpPr>
          <p:cNvPr id="4" name="Textfeld 3"/>
          <p:cNvSpPr txBox="1"/>
          <p:nvPr/>
        </p:nvSpPr>
        <p:spPr>
          <a:xfrm>
            <a:off x="1423005" y="2174521"/>
            <a:ext cx="10313232" cy="4401205"/>
          </a:xfrm>
          <a:prstGeom prst="rect">
            <a:avLst/>
          </a:prstGeom>
          <a:noFill/>
        </p:spPr>
        <p:txBody>
          <a:bodyPr wrap="square" rtlCol="0">
            <a:spAutoFit/>
          </a:bodyPr>
          <a:lstStyle/>
          <a:p>
            <a:pPr marL="457200" indent="-457200">
              <a:buFont typeface="Arial" panose="020B0604020202020204" pitchFamily="34" charset="0"/>
              <a:buChar char="•"/>
            </a:pPr>
            <a:r>
              <a:rPr lang="de-DE" sz="2800">
                <a:latin typeface="+mj-lt"/>
              </a:rPr>
              <a:t>Was?		Interkulturelle Sensibilisierung des 						Kollegiums</a:t>
            </a:r>
          </a:p>
          <a:p>
            <a:endParaRPr lang="de-DE" sz="2800">
              <a:latin typeface="+mj-lt"/>
            </a:endParaRPr>
          </a:p>
          <a:p>
            <a:pPr marL="457200" indent="-457200">
              <a:buFont typeface="Arial" panose="020B0604020202020204" pitchFamily="34" charset="0"/>
              <a:buChar char="•"/>
            </a:pPr>
            <a:r>
              <a:rPr lang="de-DE" sz="2800">
                <a:latin typeface="+mj-lt"/>
              </a:rPr>
              <a:t>Wie?		Lehrerfortbildungen</a:t>
            </a:r>
          </a:p>
          <a:p>
            <a:endParaRPr lang="de-DE" sz="2800">
              <a:latin typeface="+mj-lt"/>
            </a:endParaRPr>
          </a:p>
          <a:p>
            <a:pPr marL="457200" indent="-457200">
              <a:buFont typeface="Arial" panose="020B0604020202020204" pitchFamily="34" charset="0"/>
              <a:buChar char="•"/>
            </a:pPr>
            <a:r>
              <a:rPr lang="de-DE" sz="2800">
                <a:latin typeface="+mj-lt"/>
              </a:rPr>
              <a:t>Wer?		CE</a:t>
            </a:r>
          </a:p>
          <a:p>
            <a:endParaRPr lang="de-DE" sz="2800">
              <a:latin typeface="+mj-lt"/>
            </a:endParaRPr>
          </a:p>
          <a:p>
            <a:pPr marL="457200" indent="-457200">
              <a:buFont typeface="Arial" panose="020B0604020202020204" pitchFamily="34" charset="0"/>
              <a:buChar char="•"/>
            </a:pPr>
            <a:r>
              <a:rPr lang="de-DE" sz="2800">
                <a:latin typeface="+mj-lt"/>
              </a:rPr>
              <a:t>Mit Wem?	Care – KIWI/ KL der Jahrgänge 5-7</a:t>
            </a:r>
          </a:p>
          <a:p>
            <a:endParaRPr lang="de-DE" sz="2800">
              <a:latin typeface="+mj-lt"/>
            </a:endParaRPr>
          </a:p>
          <a:p>
            <a:pPr marL="457200" indent="-457200">
              <a:buFont typeface="Arial" panose="020B0604020202020204" pitchFamily="34" charset="0"/>
              <a:buChar char="•"/>
            </a:pPr>
            <a:r>
              <a:rPr lang="de-DE" sz="2800">
                <a:latin typeface="+mj-lt"/>
              </a:rPr>
              <a:t>Wann?		1. Halbjahr 2019/20 fortlaufend</a:t>
            </a:r>
          </a:p>
        </p:txBody>
      </p:sp>
    </p:spTree>
    <p:extLst>
      <p:ext uri="{BB962C8B-B14F-4D97-AF65-F5344CB8AC3E}">
        <p14:creationId xmlns:p14="http://schemas.microsoft.com/office/powerpoint/2010/main" val="679624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96572" y="624110"/>
            <a:ext cx="9908040" cy="1280890"/>
          </a:xfrm>
          <a:solidFill>
            <a:srgbClr val="FFC000"/>
          </a:solidFill>
        </p:spPr>
        <p:txBody>
          <a:bodyPr>
            <a:normAutofit/>
          </a:bodyPr>
          <a:lstStyle/>
          <a:p>
            <a:pPr algn="ctr"/>
            <a:r>
              <a:rPr lang="de-DE" b="1">
                <a:solidFill>
                  <a:schemeClr val="tx1"/>
                </a:solidFill>
              </a:rPr>
              <a:t>Personale Handlungsebene</a:t>
            </a:r>
            <a:br>
              <a:rPr lang="de-DE" b="1">
                <a:solidFill>
                  <a:schemeClr val="tx1"/>
                </a:solidFill>
              </a:rPr>
            </a:br>
            <a:endParaRPr lang="de-DE" b="1">
              <a:solidFill>
                <a:schemeClr val="tx1"/>
              </a:solidFill>
            </a:endParaRPr>
          </a:p>
        </p:txBody>
      </p:sp>
      <p:sp>
        <p:nvSpPr>
          <p:cNvPr id="4" name="Textfeld 3"/>
          <p:cNvSpPr txBox="1"/>
          <p:nvPr/>
        </p:nvSpPr>
        <p:spPr>
          <a:xfrm>
            <a:off x="1393976" y="2273267"/>
            <a:ext cx="10313232" cy="4401205"/>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Einstellung von pädagogischem 							Fachpersonal mit Zuwanderungsgeschichte</a:t>
            </a:r>
          </a:p>
          <a:p>
            <a:endParaRPr lang="de-DE" sz="2800">
              <a:latin typeface="+mj-lt"/>
            </a:endParaRPr>
          </a:p>
          <a:p>
            <a:pPr marL="457200" indent="-457200">
              <a:buFont typeface="Arial" panose="020B0604020202020204" pitchFamily="34" charset="0"/>
              <a:buChar char="•"/>
            </a:pPr>
            <a:r>
              <a:rPr lang="de-DE" sz="2800">
                <a:latin typeface="+mj-lt"/>
              </a:rPr>
              <a:t>Wie?		</a:t>
            </a:r>
          </a:p>
          <a:p>
            <a:endParaRPr lang="de-DE" sz="2800">
              <a:latin typeface="+mj-lt"/>
            </a:endParaRPr>
          </a:p>
          <a:p>
            <a:pPr marL="457200" indent="-457200">
              <a:buFont typeface="Arial" panose="020B0604020202020204" pitchFamily="34" charset="0"/>
              <a:buChar char="•"/>
            </a:pPr>
            <a:r>
              <a:rPr lang="de-DE" sz="2800">
                <a:latin typeface="+mj-lt"/>
              </a:rPr>
              <a:t>Wer?		Schulleitung (SL)</a:t>
            </a:r>
          </a:p>
          <a:p>
            <a:endParaRPr lang="de-DE" sz="2800">
              <a:latin typeface="+mj-lt"/>
            </a:endParaRPr>
          </a:p>
          <a:p>
            <a:pPr marL="457200" indent="-457200">
              <a:buFont typeface="Arial" panose="020B0604020202020204" pitchFamily="34" charset="0"/>
              <a:buChar char="•"/>
            </a:pPr>
            <a:r>
              <a:rPr lang="de-DE" sz="2800">
                <a:latin typeface="+mj-lt"/>
              </a:rPr>
              <a:t>Mit Wem?	Auswahlgremium</a:t>
            </a:r>
          </a:p>
          <a:p>
            <a:endParaRPr lang="de-DE" sz="2800">
              <a:latin typeface="+mj-lt"/>
            </a:endParaRPr>
          </a:p>
          <a:p>
            <a:pPr marL="457200" indent="-457200">
              <a:buFont typeface="Arial" panose="020B0604020202020204" pitchFamily="34" charset="0"/>
              <a:buChar char="•"/>
            </a:pPr>
            <a:r>
              <a:rPr lang="de-DE" sz="2800">
                <a:latin typeface="+mj-lt"/>
              </a:rPr>
              <a:t>Wann?		2019/2020 fortlaufend</a:t>
            </a:r>
          </a:p>
        </p:txBody>
      </p:sp>
    </p:spTree>
    <p:extLst>
      <p:ext uri="{BB962C8B-B14F-4D97-AF65-F5344CB8AC3E}">
        <p14:creationId xmlns:p14="http://schemas.microsoft.com/office/powerpoint/2010/main" val="1950833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11086" y="624110"/>
            <a:ext cx="10406743" cy="1280890"/>
          </a:xfrm>
          <a:solidFill>
            <a:srgbClr val="FF5050"/>
          </a:solidFill>
        </p:spPr>
        <p:txBody>
          <a:bodyPr>
            <a:normAutofit/>
          </a:bodyPr>
          <a:lstStyle/>
          <a:p>
            <a:pPr algn="ctr"/>
            <a:r>
              <a:rPr lang="de-DE" b="1">
                <a:solidFill>
                  <a:schemeClr val="tx1"/>
                </a:solidFill>
              </a:rPr>
              <a:t>Soziale Handlungsebene</a:t>
            </a:r>
            <a:br>
              <a:rPr lang="de-DE" b="1">
                <a:solidFill>
                  <a:schemeClr val="tx1"/>
                </a:solidFill>
              </a:rPr>
            </a:br>
            <a:r>
              <a:rPr lang="de-DE" b="1">
                <a:solidFill>
                  <a:schemeClr val="tx1"/>
                </a:solidFill>
              </a:rPr>
              <a:t>Jahrgangsstufe 5</a:t>
            </a:r>
          </a:p>
        </p:txBody>
      </p:sp>
      <p:sp>
        <p:nvSpPr>
          <p:cNvPr id="4" name="Textfeld 3"/>
          <p:cNvSpPr txBox="1"/>
          <p:nvPr/>
        </p:nvSpPr>
        <p:spPr>
          <a:xfrm>
            <a:off x="1480458" y="2708625"/>
            <a:ext cx="10537371" cy="4001095"/>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Gestalten multireligiösen Festen 							Erstellen eines multireligiösen Kalenders</a:t>
            </a:r>
          </a:p>
          <a:p>
            <a:endParaRPr lang="de-DE" sz="2800">
              <a:latin typeface="+mj-lt"/>
            </a:endParaRPr>
          </a:p>
          <a:p>
            <a:pPr marL="457200" indent="-457200">
              <a:buFont typeface="Arial" panose="020B0604020202020204" pitchFamily="34" charset="0"/>
              <a:buChar char="•"/>
            </a:pPr>
            <a:r>
              <a:rPr lang="de-DE" sz="2800">
                <a:latin typeface="+mj-lt"/>
              </a:rPr>
              <a:t>Wie?	Fächerübergreifender Unterricht</a:t>
            </a:r>
          </a:p>
          <a:p>
            <a:endParaRPr lang="de-DE" sz="2800">
              <a:latin typeface="+mj-lt"/>
            </a:endParaRPr>
          </a:p>
          <a:p>
            <a:pPr marL="457200" indent="-457200">
              <a:buFont typeface="Arial" panose="020B0604020202020204" pitchFamily="34" charset="0"/>
              <a:buChar char="•"/>
            </a:pPr>
            <a:r>
              <a:rPr lang="de-DE" sz="2800">
                <a:latin typeface="+mj-lt"/>
              </a:rPr>
              <a:t>Wer?	AG:  KL, Religions- &amp; Kunstlehrkraft</a:t>
            </a:r>
          </a:p>
          <a:p>
            <a:endParaRPr lang="de-DE" sz="2800">
              <a:latin typeface="+mj-lt"/>
            </a:endParaRPr>
          </a:p>
          <a:p>
            <a:pPr marL="457200" indent="-457200">
              <a:buFont typeface="Arial" panose="020B0604020202020204" pitchFamily="34" charset="0"/>
              <a:buChar char="•"/>
            </a:pPr>
            <a:r>
              <a:rPr lang="de-DE" sz="2800">
                <a:latin typeface="+mj-lt"/>
              </a:rPr>
              <a:t>Wann?	Weihnachten 2020/2021</a:t>
            </a:r>
          </a:p>
          <a:p>
            <a:r>
              <a:rPr lang="de-DE" sz="2800">
                <a:latin typeface="+mj-lt"/>
              </a:rPr>
              <a:t>		2. Halbjahr 2020/2021</a:t>
            </a:r>
          </a:p>
        </p:txBody>
      </p:sp>
    </p:spTree>
    <p:extLst>
      <p:ext uri="{BB962C8B-B14F-4D97-AF65-F5344CB8AC3E}">
        <p14:creationId xmlns:p14="http://schemas.microsoft.com/office/powerpoint/2010/main" val="59487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11086" y="274638"/>
            <a:ext cx="10377714" cy="1374280"/>
          </a:xfrm>
          <a:solidFill>
            <a:srgbClr val="FF5050"/>
          </a:solidFill>
        </p:spPr>
        <p:txBody>
          <a:bodyPr>
            <a:normAutofit/>
          </a:bodyPr>
          <a:lstStyle/>
          <a:p>
            <a:pPr algn="ctr"/>
            <a:r>
              <a:rPr lang="de-DE" b="1">
                <a:solidFill>
                  <a:schemeClr val="tx1"/>
                </a:solidFill>
              </a:rPr>
              <a:t>Soziale Handlungsebene</a:t>
            </a:r>
            <a:br>
              <a:rPr lang="de-DE" b="1">
                <a:solidFill>
                  <a:schemeClr val="tx1"/>
                </a:solidFill>
              </a:rPr>
            </a:br>
            <a:r>
              <a:rPr lang="de-DE" b="1">
                <a:solidFill>
                  <a:schemeClr val="tx1"/>
                </a:solidFill>
              </a:rPr>
              <a:t>Jahrgangsstufe 6</a:t>
            </a:r>
          </a:p>
        </p:txBody>
      </p:sp>
      <p:sp>
        <p:nvSpPr>
          <p:cNvPr id="4" name="Textfeld 3"/>
          <p:cNvSpPr txBox="1"/>
          <p:nvPr/>
        </p:nvSpPr>
        <p:spPr>
          <a:xfrm>
            <a:off x="1477602" y="2038662"/>
            <a:ext cx="10313232" cy="4401205"/>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Gemeinschaftsprojekt mit Jahrgangsstufe 5					„Eigene“ Rollenerwartungen aufbrechen 					und darstellen (Film drehen)</a:t>
            </a:r>
          </a:p>
          <a:p>
            <a:endParaRPr lang="de-DE" sz="2800">
              <a:latin typeface="+mj-lt"/>
            </a:endParaRPr>
          </a:p>
          <a:p>
            <a:pPr marL="457200" indent="-457200">
              <a:buFont typeface="Arial" panose="020B0604020202020204" pitchFamily="34" charset="0"/>
              <a:buChar char="•"/>
            </a:pPr>
            <a:r>
              <a:rPr lang="de-DE" sz="2800">
                <a:latin typeface="+mj-lt"/>
              </a:rPr>
              <a:t>Wie?	Fächerübergreifender Unterricht</a:t>
            </a:r>
          </a:p>
          <a:p>
            <a:r>
              <a:rPr lang="de-DE" sz="2800">
                <a:latin typeface="+mj-lt"/>
              </a:rPr>
              <a:t>		Klassenrat (Sozialtraining), KIWI</a:t>
            </a:r>
          </a:p>
          <a:p>
            <a:endParaRPr lang="de-DE" sz="2800">
              <a:latin typeface="+mj-lt"/>
            </a:endParaRPr>
          </a:p>
          <a:p>
            <a:pPr marL="457200" indent="-457200">
              <a:buFont typeface="Arial" panose="020B0604020202020204" pitchFamily="34" charset="0"/>
              <a:buChar char="•"/>
            </a:pPr>
            <a:r>
              <a:rPr lang="de-DE" sz="2800">
                <a:latin typeface="+mj-lt"/>
              </a:rPr>
              <a:t>Wer?	AG: Theater, KL, Musiklehrkraft</a:t>
            </a:r>
          </a:p>
          <a:p>
            <a:endParaRPr lang="de-DE" sz="2800">
              <a:latin typeface="+mj-lt"/>
            </a:endParaRPr>
          </a:p>
          <a:p>
            <a:pPr marL="457200" indent="-457200">
              <a:buFont typeface="Arial" panose="020B0604020202020204" pitchFamily="34" charset="0"/>
              <a:buChar char="•"/>
            </a:pPr>
            <a:r>
              <a:rPr lang="de-DE" sz="2800">
                <a:latin typeface="+mj-lt"/>
              </a:rPr>
              <a:t>Wann?	Ende Jahrgangsstufe 6</a:t>
            </a:r>
          </a:p>
        </p:txBody>
      </p:sp>
    </p:spTree>
    <p:extLst>
      <p:ext uri="{BB962C8B-B14F-4D97-AF65-F5344CB8AC3E}">
        <p14:creationId xmlns:p14="http://schemas.microsoft.com/office/powerpoint/2010/main" val="2024559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82057" y="275767"/>
            <a:ext cx="10508343" cy="1280890"/>
          </a:xfrm>
          <a:solidFill>
            <a:srgbClr val="FF5050"/>
          </a:solidFill>
        </p:spPr>
        <p:txBody>
          <a:bodyPr>
            <a:normAutofit/>
          </a:bodyPr>
          <a:lstStyle/>
          <a:p>
            <a:pPr algn="ctr"/>
            <a:r>
              <a:rPr lang="de-DE" b="1">
                <a:solidFill>
                  <a:schemeClr val="tx1"/>
                </a:solidFill>
              </a:rPr>
              <a:t>Soziale Handlungsebene</a:t>
            </a:r>
            <a:br>
              <a:rPr lang="de-DE" b="1">
                <a:solidFill>
                  <a:schemeClr val="tx1"/>
                </a:solidFill>
              </a:rPr>
            </a:br>
            <a:r>
              <a:rPr lang="de-DE" b="1">
                <a:solidFill>
                  <a:schemeClr val="tx1"/>
                </a:solidFill>
              </a:rPr>
              <a:t>Jahrgangsstufe 7</a:t>
            </a:r>
          </a:p>
        </p:txBody>
      </p:sp>
      <p:sp>
        <p:nvSpPr>
          <p:cNvPr id="4" name="Textfeld 3"/>
          <p:cNvSpPr txBox="1"/>
          <p:nvPr/>
        </p:nvSpPr>
        <p:spPr>
          <a:xfrm>
            <a:off x="1390516" y="1846943"/>
            <a:ext cx="11323998" cy="5693866"/>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Ausstellung: Comiczeichnungen</a:t>
            </a:r>
          </a:p>
          <a:p>
            <a:r>
              <a:rPr lang="de-DE" sz="2800">
                <a:latin typeface="+mj-lt"/>
              </a:rPr>
              <a:t>			Vorführung der Gedichte/Inszenierungen </a:t>
            </a:r>
          </a:p>
          <a:p>
            <a:endParaRPr lang="de-DE" sz="2800">
              <a:latin typeface="+mj-lt"/>
            </a:endParaRPr>
          </a:p>
          <a:p>
            <a:pPr marL="457200" indent="-457200">
              <a:buFont typeface="Arial" panose="020B0604020202020204" pitchFamily="34" charset="0"/>
              <a:buChar char="•"/>
            </a:pPr>
            <a:r>
              <a:rPr lang="de-DE" sz="2800">
                <a:latin typeface="+mj-lt"/>
              </a:rPr>
              <a:t>Wie?		Fächerübergreifender Unterricht </a:t>
            </a:r>
          </a:p>
          <a:p>
            <a:pPr lvl="1"/>
            <a:r>
              <a:rPr lang="de-DE" sz="2800">
                <a:latin typeface="+mj-lt"/>
              </a:rPr>
              <a:t>			Workshop: „Comic zeichnen“</a:t>
            </a:r>
          </a:p>
          <a:p>
            <a:pPr lvl="1"/>
            <a:r>
              <a:rPr lang="de-DE" sz="2800">
                <a:latin typeface="+mj-lt"/>
              </a:rPr>
              <a:t>			Theaterstück: „3,2,1 Exit“</a:t>
            </a:r>
          </a:p>
          <a:p>
            <a:endParaRPr lang="de-DE" sz="2800">
              <a:latin typeface="+mj-lt"/>
            </a:endParaRPr>
          </a:p>
          <a:p>
            <a:pPr marL="457200" indent="-457200">
              <a:buFont typeface="Arial" panose="020B0604020202020204" pitchFamily="34" charset="0"/>
              <a:buChar char="•"/>
            </a:pPr>
            <a:r>
              <a:rPr lang="de-DE" sz="2800">
                <a:latin typeface="+mj-lt"/>
              </a:rPr>
              <a:t>Wer?		AG: KL, LK: D, Re, P, </a:t>
            </a:r>
            <a:r>
              <a:rPr lang="de-DE" sz="2800" err="1">
                <a:latin typeface="+mj-lt"/>
              </a:rPr>
              <a:t>Ge</a:t>
            </a:r>
            <a:endParaRPr lang="de-DE" sz="2800">
              <a:latin typeface="+mj-lt"/>
            </a:endParaRPr>
          </a:p>
          <a:p>
            <a:endParaRPr lang="de-DE" sz="2800">
              <a:latin typeface="+mj-lt"/>
            </a:endParaRPr>
          </a:p>
          <a:p>
            <a:pPr marL="457200" indent="-457200">
              <a:buFont typeface="Arial" panose="020B0604020202020204" pitchFamily="34" charset="0"/>
              <a:buChar char="•"/>
            </a:pPr>
            <a:r>
              <a:rPr lang="de-DE" sz="2800">
                <a:latin typeface="+mj-lt"/>
              </a:rPr>
              <a:t>Mit Wem?	Ministerium des Innern NRW</a:t>
            </a:r>
          </a:p>
          <a:p>
            <a:r>
              <a:rPr lang="de-DE" sz="2800">
                <a:latin typeface="+mj-lt"/>
              </a:rPr>
              <a:t>			Theaterhof München</a:t>
            </a:r>
          </a:p>
          <a:p>
            <a:endParaRPr lang="de-DE" sz="2800">
              <a:latin typeface="+mj-lt"/>
            </a:endParaRPr>
          </a:p>
          <a:p>
            <a:pPr marL="457200" indent="-457200">
              <a:buFont typeface="Arial" panose="020B0604020202020204" pitchFamily="34" charset="0"/>
              <a:buChar char="•"/>
            </a:pPr>
            <a:r>
              <a:rPr lang="de-DE" sz="2800">
                <a:latin typeface="+mj-lt"/>
              </a:rPr>
              <a:t>Wann?		2. Hälfte des 2. Halbjahr 2019/20</a:t>
            </a:r>
          </a:p>
        </p:txBody>
      </p:sp>
    </p:spTree>
    <p:extLst>
      <p:ext uri="{BB962C8B-B14F-4D97-AF65-F5344CB8AC3E}">
        <p14:creationId xmlns:p14="http://schemas.microsoft.com/office/powerpoint/2010/main" val="1182003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38515" y="1"/>
            <a:ext cx="10508342" cy="1204686"/>
          </a:xfrm>
          <a:solidFill>
            <a:srgbClr val="FF5050"/>
          </a:solidFill>
        </p:spPr>
        <p:txBody>
          <a:bodyPr>
            <a:noAutofit/>
          </a:bodyPr>
          <a:lstStyle/>
          <a:p>
            <a:pPr algn="ctr"/>
            <a:r>
              <a:rPr lang="de-DE" b="1">
                <a:solidFill>
                  <a:schemeClr val="tx1"/>
                </a:solidFill>
              </a:rPr>
              <a:t>Soziale Handlungsebene</a:t>
            </a:r>
            <a:br>
              <a:rPr lang="de-DE" b="1">
                <a:solidFill>
                  <a:schemeClr val="tx1"/>
                </a:solidFill>
              </a:rPr>
            </a:br>
            <a:r>
              <a:rPr lang="de-DE" b="1">
                <a:solidFill>
                  <a:schemeClr val="tx1"/>
                </a:solidFill>
              </a:rPr>
              <a:t>Jahrgangsstufe 8</a:t>
            </a:r>
          </a:p>
        </p:txBody>
      </p:sp>
      <p:sp>
        <p:nvSpPr>
          <p:cNvPr id="4" name="Textfeld 3"/>
          <p:cNvSpPr txBox="1"/>
          <p:nvPr/>
        </p:nvSpPr>
        <p:spPr>
          <a:xfrm>
            <a:off x="1274402" y="1316038"/>
            <a:ext cx="10313232" cy="5693866"/>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Rollenspiel/Fotobuch/Erklärvideo zum 					Thema: Diskriminierungserfahrungen / 					Mobbing</a:t>
            </a:r>
          </a:p>
          <a:p>
            <a:r>
              <a:rPr lang="de-DE" sz="2800">
                <a:latin typeface="+mj-lt"/>
              </a:rPr>
              <a:t>	</a:t>
            </a:r>
          </a:p>
          <a:p>
            <a:pPr marL="457200" indent="-457200">
              <a:buFont typeface="Arial" panose="020B0604020202020204" pitchFamily="34" charset="0"/>
              <a:buChar char="•"/>
            </a:pPr>
            <a:r>
              <a:rPr lang="de-DE" sz="2800">
                <a:latin typeface="+mj-lt"/>
              </a:rPr>
              <a:t>Wie?		Fächerübergreifender Unterricht </a:t>
            </a:r>
          </a:p>
          <a:p>
            <a:pPr lvl="1"/>
            <a:r>
              <a:rPr lang="de-DE" sz="2800">
                <a:latin typeface="+mj-lt"/>
              </a:rPr>
              <a:t>			Theaterstück: „Dschihad </a:t>
            </a:r>
            <a:r>
              <a:rPr lang="de-DE" sz="2800" err="1">
                <a:latin typeface="+mj-lt"/>
              </a:rPr>
              <a:t>One</a:t>
            </a:r>
            <a:r>
              <a:rPr lang="de-DE" sz="2800">
                <a:latin typeface="+mj-lt"/>
              </a:rPr>
              <a:t> Way“</a:t>
            </a:r>
          </a:p>
          <a:p>
            <a:pPr lvl="1"/>
            <a:r>
              <a:rPr lang="de-DE" sz="2800">
                <a:latin typeface="+mj-lt"/>
              </a:rPr>
              <a:t>			(Theaterpädagogische Vorbereitung)</a:t>
            </a:r>
          </a:p>
          <a:p>
            <a:pPr lvl="1"/>
            <a:endParaRPr lang="de-DE" sz="2800">
              <a:latin typeface="+mj-lt"/>
            </a:endParaRPr>
          </a:p>
          <a:p>
            <a:pPr marL="457200" indent="-457200">
              <a:buFont typeface="Arial" panose="020B0604020202020204" pitchFamily="34" charset="0"/>
              <a:buChar char="•"/>
            </a:pPr>
            <a:r>
              <a:rPr lang="de-DE" sz="2800">
                <a:latin typeface="+mj-lt"/>
              </a:rPr>
              <a:t>Wer?		AG: KL, LK: D, Ge, P</a:t>
            </a:r>
          </a:p>
          <a:p>
            <a:pPr marL="457200" indent="-457200">
              <a:buFont typeface="Arial" panose="020B0604020202020204" pitchFamily="34" charset="0"/>
              <a:buChar char="•"/>
            </a:pPr>
            <a:endParaRPr lang="de-DE" sz="2800">
              <a:latin typeface="+mj-lt"/>
            </a:endParaRPr>
          </a:p>
          <a:p>
            <a:pPr marL="457200" indent="-457200">
              <a:buFont typeface="Arial" panose="020B0604020202020204" pitchFamily="34" charset="0"/>
              <a:buChar char="•"/>
            </a:pPr>
            <a:r>
              <a:rPr lang="de-DE" sz="2800">
                <a:latin typeface="+mj-lt"/>
              </a:rPr>
              <a:t>Mit Wem?	Ministerium des Innern NRW</a:t>
            </a:r>
          </a:p>
          <a:p>
            <a:r>
              <a:rPr lang="de-DE" sz="2800">
                <a:latin typeface="+mj-lt"/>
              </a:rPr>
              <a:t>			Theaterhof München, JuMu-Projekt Antisemitismus</a:t>
            </a:r>
          </a:p>
          <a:p>
            <a:pPr marL="457200" indent="-457200">
              <a:buFont typeface="Arial" panose="020B0604020202020204" pitchFamily="34" charset="0"/>
              <a:buChar char="•"/>
            </a:pPr>
            <a:r>
              <a:rPr lang="de-DE" sz="2800">
                <a:latin typeface="+mj-lt"/>
              </a:rPr>
              <a:t>Wann?		1. und 2. Halbjahr 2020/21</a:t>
            </a:r>
          </a:p>
        </p:txBody>
      </p:sp>
    </p:spTree>
    <p:extLst>
      <p:ext uri="{BB962C8B-B14F-4D97-AF65-F5344CB8AC3E}">
        <p14:creationId xmlns:p14="http://schemas.microsoft.com/office/powerpoint/2010/main" val="1987850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96572" y="1"/>
            <a:ext cx="9908040" cy="1103086"/>
          </a:xfrm>
          <a:solidFill>
            <a:srgbClr val="FF5050"/>
          </a:solidFill>
        </p:spPr>
        <p:txBody>
          <a:bodyPr>
            <a:noAutofit/>
          </a:bodyPr>
          <a:lstStyle/>
          <a:p>
            <a:pPr algn="ctr"/>
            <a:r>
              <a:rPr lang="de-DE" b="1">
                <a:solidFill>
                  <a:schemeClr val="tx1"/>
                </a:solidFill>
              </a:rPr>
              <a:t>Soziale Handlungsebene</a:t>
            </a:r>
            <a:br>
              <a:rPr lang="de-DE" b="1">
                <a:solidFill>
                  <a:schemeClr val="tx1"/>
                </a:solidFill>
              </a:rPr>
            </a:br>
            <a:r>
              <a:rPr lang="de-DE" b="1">
                <a:solidFill>
                  <a:schemeClr val="tx1"/>
                </a:solidFill>
              </a:rPr>
              <a:t>Jahrgangsstufe 9</a:t>
            </a:r>
          </a:p>
        </p:txBody>
      </p:sp>
      <p:sp>
        <p:nvSpPr>
          <p:cNvPr id="4" name="Textfeld 3"/>
          <p:cNvSpPr txBox="1"/>
          <p:nvPr/>
        </p:nvSpPr>
        <p:spPr>
          <a:xfrm>
            <a:off x="1378857" y="1471910"/>
            <a:ext cx="10125754" cy="5693866"/>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Ausstellung „Propaganda –gestern 				und heute“</a:t>
            </a:r>
          </a:p>
          <a:p>
            <a:pPr marL="457200" indent="-457200">
              <a:buFont typeface="Arial" panose="020B0604020202020204" pitchFamily="34" charset="0"/>
              <a:buChar char="•"/>
            </a:pPr>
            <a:endParaRPr lang="de-DE" sz="2800">
              <a:latin typeface="+mj-lt"/>
            </a:endParaRPr>
          </a:p>
          <a:p>
            <a:pPr marL="457200" indent="-457200">
              <a:buFont typeface="Arial" panose="020B0604020202020204" pitchFamily="34" charset="0"/>
              <a:buChar char="•"/>
            </a:pPr>
            <a:r>
              <a:rPr lang="de-DE" sz="2800">
                <a:latin typeface="+mj-lt"/>
              </a:rPr>
              <a:t>Wie?		Fächerübergreifender Unterricht </a:t>
            </a:r>
          </a:p>
          <a:p>
            <a:pPr lvl="1"/>
            <a:r>
              <a:rPr lang="de-DE" sz="2800">
                <a:latin typeface="+mj-lt"/>
              </a:rPr>
              <a:t>			Veranstaltung: NS-Filmpropaganda</a:t>
            </a:r>
          </a:p>
          <a:p>
            <a:pPr lvl="1"/>
            <a:r>
              <a:rPr lang="de-DE" sz="2800">
                <a:latin typeface="+mj-lt"/>
              </a:rPr>
              <a:t>			Workshop: Internetpropaganda </a:t>
            </a:r>
          </a:p>
          <a:p>
            <a:pPr lvl="1"/>
            <a:endParaRPr lang="de-DE" sz="2800">
              <a:latin typeface="+mj-lt"/>
            </a:endParaRPr>
          </a:p>
          <a:p>
            <a:pPr marL="457200" indent="-457200">
              <a:buFont typeface="Arial" panose="020B0604020202020204" pitchFamily="34" charset="0"/>
              <a:buChar char="•"/>
            </a:pPr>
            <a:r>
              <a:rPr lang="de-DE" sz="2800">
                <a:latin typeface="+mj-lt"/>
              </a:rPr>
              <a:t>Wer?		AG: KL, LK: D, </a:t>
            </a:r>
            <a:r>
              <a:rPr lang="de-DE" sz="2800" err="1">
                <a:latin typeface="+mj-lt"/>
              </a:rPr>
              <a:t>Ge</a:t>
            </a:r>
            <a:r>
              <a:rPr lang="de-DE" sz="2800">
                <a:latin typeface="+mj-lt"/>
              </a:rPr>
              <a:t>, P</a:t>
            </a:r>
          </a:p>
          <a:p>
            <a:endParaRPr lang="de-DE" sz="2800">
              <a:latin typeface="+mj-lt"/>
            </a:endParaRPr>
          </a:p>
          <a:p>
            <a:pPr marL="457200" indent="-457200">
              <a:buFont typeface="Arial" panose="020B0604020202020204" pitchFamily="34" charset="0"/>
              <a:buChar char="•"/>
            </a:pPr>
            <a:r>
              <a:rPr lang="de-DE" sz="2800">
                <a:latin typeface="+mj-lt"/>
              </a:rPr>
              <a:t>Mit Wem?	Ministerium des Innern NRW</a:t>
            </a:r>
          </a:p>
          <a:p>
            <a:r>
              <a:rPr lang="de-DE" sz="2800">
                <a:latin typeface="+mj-lt"/>
              </a:rPr>
              <a:t>			Institut für Film und Kultur</a:t>
            </a:r>
          </a:p>
          <a:p>
            <a:r>
              <a:rPr lang="de-DE" sz="2800">
                <a:latin typeface="+mj-lt"/>
              </a:rPr>
              <a:t>			Universität Köln, JuMu- Projekt Antisemitismus</a:t>
            </a:r>
          </a:p>
          <a:p>
            <a:pPr marL="457200" indent="-457200">
              <a:buFont typeface="Arial" panose="020B0604020202020204" pitchFamily="34" charset="0"/>
              <a:buChar char="•"/>
            </a:pPr>
            <a:r>
              <a:rPr lang="de-DE" sz="2800">
                <a:latin typeface="+mj-lt"/>
              </a:rPr>
              <a:t>Wann?		April – Mai 2020</a:t>
            </a:r>
          </a:p>
        </p:txBody>
      </p:sp>
    </p:spTree>
    <p:extLst>
      <p:ext uri="{BB962C8B-B14F-4D97-AF65-F5344CB8AC3E}">
        <p14:creationId xmlns:p14="http://schemas.microsoft.com/office/powerpoint/2010/main" val="1115300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9144" y="188686"/>
            <a:ext cx="9835468" cy="1103085"/>
          </a:xfrm>
          <a:solidFill>
            <a:srgbClr val="FF5050"/>
          </a:solidFill>
        </p:spPr>
        <p:txBody>
          <a:bodyPr>
            <a:noAutofit/>
          </a:bodyPr>
          <a:lstStyle/>
          <a:p>
            <a:pPr algn="ctr"/>
            <a:r>
              <a:rPr lang="de-DE" b="1">
                <a:solidFill>
                  <a:schemeClr val="tx1"/>
                </a:solidFill>
              </a:rPr>
              <a:t>Soziale Handlungsebene</a:t>
            </a:r>
            <a:br>
              <a:rPr lang="de-DE" b="1">
                <a:solidFill>
                  <a:schemeClr val="tx1"/>
                </a:solidFill>
              </a:rPr>
            </a:br>
            <a:r>
              <a:rPr lang="de-DE" b="1">
                <a:solidFill>
                  <a:schemeClr val="tx1"/>
                </a:solidFill>
              </a:rPr>
              <a:t>Jahrgangsstufe 10</a:t>
            </a:r>
          </a:p>
        </p:txBody>
      </p:sp>
      <p:sp>
        <p:nvSpPr>
          <p:cNvPr id="4" name="Textfeld 3"/>
          <p:cNvSpPr txBox="1"/>
          <p:nvPr/>
        </p:nvSpPr>
        <p:spPr>
          <a:xfrm>
            <a:off x="1430261" y="1548267"/>
            <a:ext cx="10485967" cy="5262979"/>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Poetry-Slam/Film/Rollenspiel</a:t>
            </a:r>
          </a:p>
          <a:p>
            <a:r>
              <a:rPr lang="de-DE" sz="2800">
                <a:latin typeface="+mj-lt"/>
              </a:rPr>
              <a:t>			</a:t>
            </a:r>
          </a:p>
          <a:p>
            <a:pPr marL="457200" indent="-457200">
              <a:buFont typeface="Arial" panose="020B0604020202020204" pitchFamily="34" charset="0"/>
              <a:buChar char="•"/>
            </a:pPr>
            <a:r>
              <a:rPr lang="de-DE" sz="2800">
                <a:latin typeface="+mj-lt"/>
              </a:rPr>
              <a:t>Wie?		Fächerübergreifender Unterricht </a:t>
            </a:r>
          </a:p>
          <a:p>
            <a:pPr lvl="1"/>
            <a:r>
              <a:rPr lang="de-DE" sz="2800">
                <a:latin typeface="+mj-lt"/>
              </a:rPr>
              <a:t>			Kinofilm „Der Himmel wird warten“</a:t>
            </a:r>
          </a:p>
          <a:p>
            <a:pPr lvl="1"/>
            <a:r>
              <a:rPr lang="de-DE" sz="2800">
                <a:latin typeface="+mj-lt"/>
              </a:rPr>
              <a:t>			Podiumsdiskussion </a:t>
            </a:r>
          </a:p>
          <a:p>
            <a:pPr lvl="1"/>
            <a:endParaRPr lang="de-DE" sz="2800">
              <a:latin typeface="+mj-lt"/>
            </a:endParaRPr>
          </a:p>
          <a:p>
            <a:pPr marL="457200" indent="-457200">
              <a:buFont typeface="Arial" panose="020B0604020202020204" pitchFamily="34" charset="0"/>
              <a:buChar char="•"/>
            </a:pPr>
            <a:r>
              <a:rPr lang="de-DE" sz="2800">
                <a:latin typeface="+mj-lt"/>
              </a:rPr>
              <a:t>Wer?		AG: KL, LK: D, Ge, P</a:t>
            </a:r>
          </a:p>
          <a:p>
            <a:endParaRPr lang="de-DE" sz="2800">
              <a:latin typeface="+mj-lt"/>
            </a:endParaRPr>
          </a:p>
          <a:p>
            <a:pPr marL="457200" indent="-457200">
              <a:buFont typeface="Arial" panose="020B0604020202020204" pitchFamily="34" charset="0"/>
              <a:buChar char="•"/>
            </a:pPr>
            <a:r>
              <a:rPr lang="de-DE" sz="2800">
                <a:latin typeface="+mj-lt"/>
              </a:rPr>
              <a:t>Mit wem?          Ministerium des Innern NRW</a:t>
            </a:r>
          </a:p>
          <a:p>
            <a:r>
              <a:rPr lang="de-DE" sz="2800">
                <a:latin typeface="+mj-lt"/>
              </a:rPr>
              <a:t>			Aussteigern aus der rechtsextremen und 					salafistischen Szene</a:t>
            </a:r>
          </a:p>
          <a:p>
            <a:pPr marL="457200" indent="-457200">
              <a:buFont typeface="Arial" panose="020B0604020202020204" pitchFamily="34" charset="0"/>
              <a:buChar char="•"/>
            </a:pPr>
            <a:r>
              <a:rPr lang="de-DE" sz="2800">
                <a:latin typeface="+mj-lt"/>
              </a:rPr>
              <a:t>Wann?               nach den </a:t>
            </a:r>
            <a:r>
              <a:rPr lang="de-DE" sz="2800" err="1">
                <a:latin typeface="+mj-lt"/>
              </a:rPr>
              <a:t>ZP‘s</a:t>
            </a:r>
            <a:endParaRPr lang="de-DE" sz="2800">
              <a:latin typeface="+mj-lt"/>
            </a:endParaRPr>
          </a:p>
        </p:txBody>
      </p:sp>
    </p:spTree>
    <p:extLst>
      <p:ext uri="{BB962C8B-B14F-4D97-AF65-F5344CB8AC3E}">
        <p14:creationId xmlns:p14="http://schemas.microsoft.com/office/powerpoint/2010/main" val="1961422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4010" y="261253"/>
            <a:ext cx="10034504" cy="1280890"/>
          </a:xfrm>
          <a:solidFill>
            <a:srgbClr val="FF5050"/>
          </a:solidFill>
        </p:spPr>
        <p:txBody>
          <a:bodyPr>
            <a:normAutofit/>
          </a:bodyPr>
          <a:lstStyle/>
          <a:p>
            <a:pPr algn="ctr"/>
            <a:r>
              <a:rPr lang="de-DE" b="1">
                <a:solidFill>
                  <a:schemeClr val="tx1"/>
                </a:solidFill>
              </a:rPr>
              <a:t>Soziale Handlungsebene</a:t>
            </a:r>
            <a:br>
              <a:rPr lang="de-DE" b="1">
                <a:solidFill>
                  <a:schemeClr val="tx1"/>
                </a:solidFill>
              </a:rPr>
            </a:br>
            <a:r>
              <a:rPr lang="de-DE" b="1">
                <a:solidFill>
                  <a:schemeClr val="tx1"/>
                </a:solidFill>
              </a:rPr>
              <a:t>Jahrgangsübergreifend</a:t>
            </a:r>
          </a:p>
        </p:txBody>
      </p:sp>
      <p:sp>
        <p:nvSpPr>
          <p:cNvPr id="4" name="Textfeld 3"/>
          <p:cNvSpPr txBox="1"/>
          <p:nvPr/>
        </p:nvSpPr>
        <p:spPr>
          <a:xfrm>
            <a:off x="1385282" y="1693409"/>
            <a:ext cx="10313232" cy="4832092"/>
          </a:xfrm>
          <a:prstGeom prst="rect">
            <a:avLst/>
          </a:prstGeom>
          <a:noFill/>
        </p:spPr>
        <p:txBody>
          <a:bodyPr wrap="square" rtlCol="0">
            <a:spAutoFit/>
          </a:bodyPr>
          <a:lstStyle/>
          <a:p>
            <a:pPr marL="457200" indent="-457200">
              <a:buFont typeface="Arial" panose="020B0604020202020204" pitchFamily="34" charset="0"/>
              <a:buChar char="•"/>
            </a:pPr>
            <a:r>
              <a:rPr lang="de-DE" sz="2800">
                <a:latin typeface="+mj-lt"/>
              </a:rPr>
              <a:t>Was?		Schule ohne Rassismus – Schule mit 						Courage</a:t>
            </a:r>
          </a:p>
          <a:p>
            <a:r>
              <a:rPr lang="de-DE" sz="2800">
                <a:latin typeface="+mj-lt"/>
              </a:rPr>
              <a:t>			</a:t>
            </a:r>
          </a:p>
          <a:p>
            <a:pPr marL="457200" indent="-457200">
              <a:buFont typeface="Arial" panose="020B0604020202020204" pitchFamily="34" charset="0"/>
              <a:buChar char="•"/>
            </a:pPr>
            <a:r>
              <a:rPr lang="de-DE" sz="2800">
                <a:latin typeface="+mj-lt"/>
              </a:rPr>
              <a:t>Wie?		Projekte planen, implementieren &amp; 						evaluieren</a:t>
            </a:r>
          </a:p>
          <a:p>
            <a:pPr lvl="1"/>
            <a:r>
              <a:rPr lang="de-DE" sz="2800">
                <a:latin typeface="+mj-lt"/>
              </a:rPr>
              <a:t>			</a:t>
            </a:r>
          </a:p>
          <a:p>
            <a:pPr marL="457200" indent="-457200">
              <a:buFont typeface="Arial" panose="020B0604020202020204" pitchFamily="34" charset="0"/>
              <a:buChar char="•"/>
            </a:pPr>
            <a:r>
              <a:rPr lang="de-DE" sz="2800">
                <a:latin typeface="+mj-lt"/>
              </a:rPr>
              <a:t>Wer?		SV-Lehrer/in, SV, KL</a:t>
            </a:r>
          </a:p>
          <a:p>
            <a:endParaRPr lang="de-DE" sz="2800">
              <a:latin typeface="+mj-lt"/>
            </a:endParaRPr>
          </a:p>
          <a:p>
            <a:pPr marL="457200" indent="-457200">
              <a:buFont typeface="Arial" panose="020B0604020202020204" pitchFamily="34" charset="0"/>
              <a:buChar char="•"/>
            </a:pPr>
            <a:r>
              <a:rPr lang="de-DE" sz="2800">
                <a:latin typeface="+mj-lt"/>
              </a:rPr>
              <a:t>Mit Wem?	Kommunales Integrationszentrum Steinfurt			</a:t>
            </a:r>
          </a:p>
          <a:p>
            <a:pPr marL="457200" indent="-457200">
              <a:buFont typeface="Arial" panose="020B0604020202020204" pitchFamily="34" charset="0"/>
              <a:buChar char="•"/>
            </a:pPr>
            <a:r>
              <a:rPr lang="de-DE" sz="2800">
                <a:latin typeface="+mj-lt"/>
              </a:rPr>
              <a:t>Wann?		 fortlaufend</a:t>
            </a:r>
          </a:p>
        </p:txBody>
      </p:sp>
    </p:spTree>
    <p:extLst>
      <p:ext uri="{BB962C8B-B14F-4D97-AF65-F5344CB8AC3E}">
        <p14:creationId xmlns:p14="http://schemas.microsoft.com/office/powerpoint/2010/main" val="2362005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45153" y="319310"/>
            <a:ext cx="10329133" cy="1280890"/>
          </a:xfrm>
          <a:solidFill>
            <a:srgbClr val="FF5050"/>
          </a:solidFill>
        </p:spPr>
        <p:txBody>
          <a:bodyPr>
            <a:normAutofit/>
          </a:bodyPr>
          <a:lstStyle/>
          <a:p>
            <a:pPr algn="ctr"/>
            <a:r>
              <a:rPr lang="de-DE" b="1">
                <a:solidFill>
                  <a:schemeClr val="tx1"/>
                </a:solidFill>
              </a:rPr>
              <a:t>Soziale Handlungsebene</a:t>
            </a:r>
            <a:br>
              <a:rPr lang="de-DE" b="1">
                <a:solidFill>
                  <a:schemeClr val="tx1"/>
                </a:solidFill>
              </a:rPr>
            </a:br>
            <a:r>
              <a:rPr lang="de-DE" b="1">
                <a:solidFill>
                  <a:schemeClr val="tx1"/>
                </a:solidFill>
              </a:rPr>
              <a:t>Jahrgangsübergreifend</a:t>
            </a:r>
          </a:p>
        </p:txBody>
      </p:sp>
      <p:sp>
        <p:nvSpPr>
          <p:cNvPr id="4" name="Textfeld 3"/>
          <p:cNvSpPr txBox="1"/>
          <p:nvPr/>
        </p:nvSpPr>
        <p:spPr>
          <a:xfrm>
            <a:off x="1321752" y="2017246"/>
            <a:ext cx="10313232" cy="4401205"/>
          </a:xfrm>
          <a:prstGeom prst="rect">
            <a:avLst/>
          </a:prstGeom>
          <a:noFill/>
        </p:spPr>
        <p:txBody>
          <a:bodyPr wrap="square" rtlCol="0">
            <a:spAutoFit/>
          </a:bodyPr>
          <a:lstStyle/>
          <a:p>
            <a:pPr marL="457200" indent="-457200">
              <a:buFont typeface="Arial" panose="020B0604020202020204" pitchFamily="34" charset="0"/>
              <a:buChar char="•"/>
            </a:pPr>
            <a:r>
              <a:rPr lang="de-DE" sz="2800">
                <a:latin typeface="+mj-lt"/>
              </a:rPr>
              <a:t>Was?		Elterncafé</a:t>
            </a:r>
          </a:p>
          <a:p>
            <a:endParaRPr lang="de-DE" sz="2800">
              <a:latin typeface="+mj-lt"/>
            </a:endParaRPr>
          </a:p>
          <a:p>
            <a:pPr marL="457200" indent="-457200">
              <a:buFont typeface="Arial" panose="020B0604020202020204" pitchFamily="34" charset="0"/>
              <a:buChar char="•"/>
            </a:pPr>
            <a:r>
              <a:rPr lang="de-DE" sz="2800">
                <a:latin typeface="+mj-lt"/>
              </a:rPr>
              <a:t>Wie?		Präsentation der Produkte aus den 						unterschiedlichen Projekten</a:t>
            </a:r>
          </a:p>
          <a:p>
            <a:pPr lvl="1"/>
            <a:endParaRPr lang="de-DE" sz="2800">
              <a:latin typeface="+mj-lt"/>
            </a:endParaRPr>
          </a:p>
          <a:p>
            <a:pPr marL="457200" indent="-457200">
              <a:buFont typeface="Arial" panose="020B0604020202020204" pitchFamily="34" charset="0"/>
              <a:buChar char="•"/>
            </a:pPr>
            <a:r>
              <a:rPr lang="de-DE" sz="2800">
                <a:latin typeface="+mj-lt"/>
              </a:rPr>
              <a:t>Wer?		Sozialarbeit</a:t>
            </a:r>
          </a:p>
          <a:p>
            <a:endParaRPr lang="de-DE" sz="2800">
              <a:latin typeface="+mj-lt"/>
            </a:endParaRPr>
          </a:p>
          <a:p>
            <a:pPr marL="457200" indent="-457200">
              <a:buFont typeface="Arial" panose="020B0604020202020204" pitchFamily="34" charset="0"/>
              <a:buChar char="•"/>
            </a:pPr>
            <a:r>
              <a:rPr lang="de-DE" sz="2800">
                <a:latin typeface="+mj-lt"/>
              </a:rPr>
              <a:t>Mit Wem?	Kollegium/SuS/Elternschaft</a:t>
            </a:r>
          </a:p>
          <a:p>
            <a:r>
              <a:rPr lang="de-DE" sz="2800">
                <a:latin typeface="+mj-lt"/>
              </a:rPr>
              <a:t>			</a:t>
            </a:r>
          </a:p>
          <a:p>
            <a:pPr marL="457200" indent="-457200">
              <a:buFont typeface="Arial" panose="020B0604020202020204" pitchFamily="34" charset="0"/>
              <a:buChar char="•"/>
            </a:pPr>
            <a:r>
              <a:rPr lang="de-DE" sz="2800">
                <a:latin typeface="+mj-lt"/>
              </a:rPr>
              <a:t>Wann?		In Planung</a:t>
            </a:r>
          </a:p>
        </p:txBody>
      </p:sp>
    </p:spTree>
    <p:extLst>
      <p:ext uri="{BB962C8B-B14F-4D97-AF65-F5344CB8AC3E}">
        <p14:creationId xmlns:p14="http://schemas.microsoft.com/office/powerpoint/2010/main" val="151513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34481" y="522510"/>
            <a:ext cx="8911687" cy="1280890"/>
          </a:xfrm>
        </p:spPr>
        <p:txBody>
          <a:bodyPr>
            <a:noAutofit/>
          </a:bodyPr>
          <a:lstStyle/>
          <a:p>
            <a:pPr algn="ctr"/>
            <a:r>
              <a:rPr lang="de-DE" b="1"/>
              <a:t>Interkulturelle Öffnung von Schulen</a:t>
            </a:r>
          </a:p>
        </p:txBody>
      </p:sp>
      <p:sp>
        <p:nvSpPr>
          <p:cNvPr id="3" name="Inhaltsplatzhalter 2"/>
          <p:cNvSpPr>
            <a:spLocks noGrp="1"/>
          </p:cNvSpPr>
          <p:nvPr>
            <p:ph idx="1"/>
          </p:nvPr>
        </p:nvSpPr>
        <p:spPr>
          <a:xfrm>
            <a:off x="1103312" y="2052918"/>
            <a:ext cx="10574026" cy="4557744"/>
          </a:xfrm>
        </p:spPr>
        <p:txBody>
          <a:bodyPr>
            <a:normAutofit/>
          </a:bodyPr>
          <a:lstStyle/>
          <a:p>
            <a:endParaRPr lang="de-DE"/>
          </a:p>
          <a:p>
            <a:pPr algn="just"/>
            <a:r>
              <a:rPr lang="de-DE" sz="2800">
                <a:latin typeface="+mj-lt"/>
              </a:rPr>
              <a:t>Reaktion auf durch Migrationsprozesse veränderte gesellschaftliche Realität </a:t>
            </a:r>
          </a:p>
          <a:p>
            <a:pPr marL="0" indent="0" algn="just">
              <a:buNone/>
            </a:pPr>
            <a:endParaRPr lang="de-DE" sz="2800">
              <a:latin typeface="+mj-lt"/>
            </a:endParaRPr>
          </a:p>
          <a:p>
            <a:pPr algn="just"/>
            <a:r>
              <a:rPr lang="de-DE" sz="2800">
                <a:latin typeface="+mj-lt"/>
              </a:rPr>
              <a:t>Schule passt ihre Strukturen, Methoden, Curricula und Umgangsformen an die in vielen Dimensionen </a:t>
            </a:r>
            <a:r>
              <a:rPr lang="de-DE" sz="2800" err="1">
                <a:latin typeface="+mj-lt"/>
              </a:rPr>
              <a:t>plurale</a:t>
            </a:r>
            <a:r>
              <a:rPr lang="de-DE" sz="2800">
                <a:latin typeface="+mj-lt"/>
              </a:rPr>
              <a:t> Schülerschaft an</a:t>
            </a:r>
          </a:p>
        </p:txBody>
      </p:sp>
    </p:spTree>
    <p:extLst>
      <p:ext uri="{BB962C8B-B14F-4D97-AF65-F5344CB8AC3E}">
        <p14:creationId xmlns:p14="http://schemas.microsoft.com/office/powerpoint/2010/main" val="144097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45153" y="319310"/>
            <a:ext cx="10329133" cy="1280890"/>
          </a:xfrm>
          <a:solidFill>
            <a:srgbClr val="FF5050"/>
          </a:solidFill>
        </p:spPr>
        <p:txBody>
          <a:bodyPr>
            <a:normAutofit/>
          </a:bodyPr>
          <a:lstStyle/>
          <a:p>
            <a:pPr algn="ctr"/>
            <a:r>
              <a:rPr lang="de-DE" b="1">
                <a:solidFill>
                  <a:schemeClr val="tx1"/>
                </a:solidFill>
              </a:rPr>
              <a:t>Soziale Handlungsebene</a:t>
            </a:r>
            <a:br>
              <a:rPr lang="de-DE" b="1">
                <a:solidFill>
                  <a:schemeClr val="tx1"/>
                </a:solidFill>
              </a:rPr>
            </a:br>
            <a:r>
              <a:rPr lang="de-DE" b="1">
                <a:solidFill>
                  <a:schemeClr val="tx1"/>
                </a:solidFill>
              </a:rPr>
              <a:t>Jahrgangsübergreifend</a:t>
            </a:r>
          </a:p>
        </p:txBody>
      </p:sp>
      <p:sp>
        <p:nvSpPr>
          <p:cNvPr id="4" name="Textfeld 3"/>
          <p:cNvSpPr txBox="1"/>
          <p:nvPr/>
        </p:nvSpPr>
        <p:spPr>
          <a:xfrm>
            <a:off x="1292723" y="2002732"/>
            <a:ext cx="10313232" cy="4401205"/>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Schüleraustausch mit der Türkei und Polen</a:t>
            </a:r>
          </a:p>
          <a:p>
            <a:endParaRPr lang="de-DE" sz="2800">
              <a:latin typeface="+mj-lt"/>
            </a:endParaRPr>
          </a:p>
          <a:p>
            <a:pPr marL="457200" indent="-457200">
              <a:buFont typeface="Arial" panose="020B0604020202020204" pitchFamily="34" charset="0"/>
              <a:buChar char="•"/>
            </a:pPr>
            <a:r>
              <a:rPr lang="de-DE" sz="2800">
                <a:latin typeface="+mj-lt"/>
              </a:rPr>
              <a:t>Wie?		Durchführung unterschiedlicher Projekte 					zusammen mit den Austauschschülern</a:t>
            </a:r>
          </a:p>
          <a:p>
            <a:pPr lvl="1"/>
            <a:endParaRPr lang="de-DE" sz="2800">
              <a:latin typeface="+mj-lt"/>
            </a:endParaRPr>
          </a:p>
          <a:p>
            <a:pPr marL="457200" indent="-457200">
              <a:buFont typeface="Arial" panose="020B0604020202020204" pitchFamily="34" charset="0"/>
              <a:buChar char="•"/>
            </a:pPr>
            <a:r>
              <a:rPr lang="de-DE" sz="2800">
                <a:latin typeface="+mj-lt"/>
              </a:rPr>
              <a:t>Wer?		Fachkollegen</a:t>
            </a:r>
          </a:p>
          <a:p>
            <a:endParaRPr lang="de-DE" sz="2800">
              <a:latin typeface="+mj-lt"/>
            </a:endParaRPr>
          </a:p>
          <a:p>
            <a:pPr marL="457200" indent="-457200">
              <a:buFont typeface="Arial" panose="020B0604020202020204" pitchFamily="34" charset="0"/>
              <a:buChar char="•"/>
            </a:pPr>
            <a:r>
              <a:rPr lang="de-DE" sz="2800">
                <a:latin typeface="+mj-lt"/>
              </a:rPr>
              <a:t>Mit Wem?	Erasmus, </a:t>
            </a:r>
            <a:r>
              <a:rPr lang="de-DE" sz="2800" err="1">
                <a:latin typeface="+mj-lt"/>
              </a:rPr>
              <a:t>Etwinning</a:t>
            </a:r>
            <a:endParaRPr lang="de-DE" sz="2800">
              <a:latin typeface="+mj-lt"/>
            </a:endParaRPr>
          </a:p>
          <a:p>
            <a:r>
              <a:rPr lang="de-DE" sz="2800">
                <a:latin typeface="+mj-lt"/>
              </a:rPr>
              <a:t>			</a:t>
            </a:r>
          </a:p>
          <a:p>
            <a:pPr marL="457200" indent="-457200">
              <a:buFont typeface="Arial" panose="020B0604020202020204" pitchFamily="34" charset="0"/>
              <a:buChar char="•"/>
            </a:pPr>
            <a:r>
              <a:rPr lang="de-DE" sz="2800">
                <a:latin typeface="+mj-lt"/>
              </a:rPr>
              <a:t>Wann?		2019 bis 2022</a:t>
            </a:r>
          </a:p>
        </p:txBody>
      </p:sp>
    </p:spTree>
    <p:extLst>
      <p:ext uri="{BB962C8B-B14F-4D97-AF65-F5344CB8AC3E}">
        <p14:creationId xmlns:p14="http://schemas.microsoft.com/office/powerpoint/2010/main" val="33489715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9144" y="188686"/>
            <a:ext cx="9835468" cy="1277257"/>
          </a:xfrm>
          <a:solidFill>
            <a:srgbClr val="00B0F0"/>
          </a:solidFill>
        </p:spPr>
        <p:txBody>
          <a:bodyPr>
            <a:normAutofit/>
          </a:bodyPr>
          <a:lstStyle/>
          <a:p>
            <a:pPr algn="ctr"/>
            <a:r>
              <a:rPr lang="de-DE" b="1">
                <a:solidFill>
                  <a:schemeClr val="tx1"/>
                </a:solidFill>
              </a:rPr>
              <a:t>Schulorganisatorische Handlungsebene</a:t>
            </a:r>
            <a:br>
              <a:rPr lang="de-DE" b="1">
                <a:solidFill>
                  <a:schemeClr val="tx1"/>
                </a:solidFill>
              </a:rPr>
            </a:br>
            <a:endParaRPr lang="de-DE" b="1">
              <a:solidFill>
                <a:schemeClr val="tx1"/>
              </a:solidFill>
            </a:endParaRPr>
          </a:p>
        </p:txBody>
      </p:sp>
      <p:sp>
        <p:nvSpPr>
          <p:cNvPr id="4" name="Textfeld 3"/>
          <p:cNvSpPr txBox="1"/>
          <p:nvPr/>
        </p:nvSpPr>
        <p:spPr>
          <a:xfrm>
            <a:off x="1430262" y="1857589"/>
            <a:ext cx="10313232" cy="4401205"/>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Fördermittel erlangen</a:t>
            </a:r>
          </a:p>
          <a:p>
            <a:endParaRPr lang="de-DE" sz="2800">
              <a:latin typeface="+mj-lt"/>
            </a:endParaRPr>
          </a:p>
          <a:p>
            <a:pPr marL="457200" indent="-457200">
              <a:buFont typeface="Arial" panose="020B0604020202020204" pitchFamily="34" charset="0"/>
              <a:buChar char="•"/>
            </a:pPr>
            <a:r>
              <a:rPr lang="de-DE" sz="2800">
                <a:latin typeface="+mj-lt"/>
              </a:rPr>
              <a:t>Wie?		Konzeptvorstellung</a:t>
            </a:r>
          </a:p>
          <a:p>
            <a:pPr lvl="1"/>
            <a:endParaRPr lang="de-DE" sz="2800">
              <a:latin typeface="+mj-lt"/>
            </a:endParaRPr>
          </a:p>
          <a:p>
            <a:pPr marL="457200" indent="-457200">
              <a:buFont typeface="Arial" panose="020B0604020202020204" pitchFamily="34" charset="0"/>
              <a:buChar char="•"/>
            </a:pPr>
            <a:r>
              <a:rPr lang="de-DE" sz="2800">
                <a:latin typeface="+mj-lt"/>
              </a:rPr>
              <a:t>Wer?		SL/Leiter des Projektes</a:t>
            </a:r>
          </a:p>
          <a:p>
            <a:endParaRPr lang="de-DE" sz="2800">
              <a:latin typeface="+mj-lt"/>
            </a:endParaRPr>
          </a:p>
          <a:p>
            <a:pPr marL="457200" indent="-457200">
              <a:buFont typeface="Arial" panose="020B0604020202020204" pitchFamily="34" charset="0"/>
              <a:buChar char="•"/>
            </a:pPr>
            <a:r>
              <a:rPr lang="de-DE" sz="2800">
                <a:latin typeface="+mj-lt"/>
              </a:rPr>
              <a:t>Mit Wem?	Förderverein der GSS/KI 							Steinfurt/Sparkasse/DTJB/Erasmus</a:t>
            </a:r>
          </a:p>
          <a:p>
            <a:r>
              <a:rPr lang="de-DE" sz="2800">
                <a:latin typeface="+mj-lt"/>
              </a:rPr>
              <a:t>			</a:t>
            </a:r>
          </a:p>
          <a:p>
            <a:pPr marL="457200" indent="-457200">
              <a:buFont typeface="Arial" panose="020B0604020202020204" pitchFamily="34" charset="0"/>
              <a:buChar char="•"/>
            </a:pPr>
            <a:r>
              <a:rPr lang="de-DE" sz="2800">
                <a:latin typeface="+mj-lt"/>
              </a:rPr>
              <a:t>Wann?		Vor dem Projekt</a:t>
            </a:r>
          </a:p>
        </p:txBody>
      </p:sp>
    </p:spTree>
    <p:extLst>
      <p:ext uri="{BB962C8B-B14F-4D97-AF65-F5344CB8AC3E}">
        <p14:creationId xmlns:p14="http://schemas.microsoft.com/office/powerpoint/2010/main" val="5261664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9144" y="188686"/>
            <a:ext cx="9835468" cy="1277257"/>
          </a:xfrm>
          <a:solidFill>
            <a:srgbClr val="00B0F0"/>
          </a:solidFill>
        </p:spPr>
        <p:txBody>
          <a:bodyPr>
            <a:normAutofit/>
          </a:bodyPr>
          <a:lstStyle/>
          <a:p>
            <a:pPr algn="ctr"/>
            <a:r>
              <a:rPr lang="de-DE" b="1">
                <a:solidFill>
                  <a:schemeClr val="tx1"/>
                </a:solidFill>
              </a:rPr>
              <a:t>Schulorganisatorische Handlungsebene</a:t>
            </a:r>
            <a:br>
              <a:rPr lang="de-DE" b="1">
                <a:solidFill>
                  <a:schemeClr val="tx1"/>
                </a:solidFill>
              </a:rPr>
            </a:br>
            <a:endParaRPr lang="de-DE" b="1">
              <a:solidFill>
                <a:schemeClr val="tx1"/>
              </a:solidFill>
            </a:endParaRPr>
          </a:p>
        </p:txBody>
      </p:sp>
      <p:sp>
        <p:nvSpPr>
          <p:cNvPr id="4" name="Textfeld 3"/>
          <p:cNvSpPr txBox="1"/>
          <p:nvPr/>
        </p:nvSpPr>
        <p:spPr>
          <a:xfrm>
            <a:off x="1430262" y="2205931"/>
            <a:ext cx="10313232" cy="3970318"/>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Öffentlichkeitsarbeit</a:t>
            </a:r>
          </a:p>
          <a:p>
            <a:endParaRPr lang="de-DE" sz="2800">
              <a:latin typeface="+mj-lt"/>
            </a:endParaRPr>
          </a:p>
          <a:p>
            <a:pPr marL="457200" indent="-457200">
              <a:buFont typeface="Arial" panose="020B0604020202020204" pitchFamily="34" charset="0"/>
              <a:buChar char="•"/>
            </a:pPr>
            <a:r>
              <a:rPr lang="de-DE" sz="2800">
                <a:latin typeface="+mj-lt"/>
              </a:rPr>
              <a:t>Wie?		Einladung der Presse, Texte, Bilder</a:t>
            </a:r>
          </a:p>
          <a:p>
            <a:pPr marL="457200" indent="-457200">
              <a:buFont typeface="Arial" panose="020B0604020202020204" pitchFamily="34" charset="0"/>
              <a:buChar char="•"/>
            </a:pPr>
            <a:endParaRPr lang="de-DE" sz="2800">
              <a:latin typeface="+mj-lt"/>
            </a:endParaRPr>
          </a:p>
          <a:p>
            <a:pPr marL="457200" indent="-457200">
              <a:buFont typeface="Arial" panose="020B0604020202020204" pitchFamily="34" charset="0"/>
              <a:buChar char="•"/>
            </a:pPr>
            <a:r>
              <a:rPr lang="de-DE" sz="2800">
                <a:latin typeface="+mj-lt"/>
              </a:rPr>
              <a:t>Wer?		SL/Leiter des Projektes</a:t>
            </a:r>
            <a:endParaRPr lang="de-DE" sz="2800" b="1">
              <a:latin typeface="+mj-lt"/>
            </a:endParaRPr>
          </a:p>
          <a:p>
            <a:endParaRPr lang="de-DE" sz="2800">
              <a:latin typeface="+mj-lt"/>
            </a:endParaRPr>
          </a:p>
          <a:p>
            <a:pPr marL="457200" indent="-457200">
              <a:buFont typeface="Arial" panose="020B0604020202020204" pitchFamily="34" charset="0"/>
              <a:buChar char="•"/>
            </a:pPr>
            <a:r>
              <a:rPr lang="de-DE" sz="2800">
                <a:latin typeface="+mj-lt"/>
              </a:rPr>
              <a:t>Mit Wem?	Homepage/Presse EV</a:t>
            </a:r>
          </a:p>
          <a:p>
            <a:r>
              <a:rPr lang="de-DE" sz="2800">
                <a:latin typeface="+mj-lt"/>
              </a:rPr>
              <a:t>			</a:t>
            </a:r>
          </a:p>
          <a:p>
            <a:pPr marL="457200" indent="-457200">
              <a:buFont typeface="Arial" panose="020B0604020202020204" pitchFamily="34" charset="0"/>
              <a:buChar char="•"/>
            </a:pPr>
            <a:r>
              <a:rPr lang="de-DE" sz="2800">
                <a:latin typeface="+mj-lt"/>
              </a:rPr>
              <a:t>Wann?		Während des Projektes</a:t>
            </a:r>
          </a:p>
        </p:txBody>
      </p:sp>
    </p:spTree>
    <p:extLst>
      <p:ext uri="{BB962C8B-B14F-4D97-AF65-F5344CB8AC3E}">
        <p14:creationId xmlns:p14="http://schemas.microsoft.com/office/powerpoint/2010/main" val="30037267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85258" y="203200"/>
            <a:ext cx="9719354" cy="1335314"/>
          </a:xfrm>
          <a:solidFill>
            <a:srgbClr val="61D24E"/>
          </a:solidFill>
        </p:spPr>
        <p:txBody>
          <a:bodyPr>
            <a:normAutofit/>
          </a:bodyPr>
          <a:lstStyle/>
          <a:p>
            <a:pPr algn="ctr"/>
            <a:r>
              <a:rPr lang="de-DE" b="1">
                <a:solidFill>
                  <a:schemeClr val="tx1"/>
                </a:solidFill>
              </a:rPr>
              <a:t>Inhaltliche und Curriculare Handlungsebene</a:t>
            </a:r>
          </a:p>
        </p:txBody>
      </p:sp>
      <p:sp>
        <p:nvSpPr>
          <p:cNvPr id="4" name="Textfeld 3"/>
          <p:cNvSpPr txBox="1"/>
          <p:nvPr/>
        </p:nvSpPr>
        <p:spPr>
          <a:xfrm>
            <a:off x="1488319" y="2409130"/>
            <a:ext cx="10313232" cy="3970318"/>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de-DE" sz="2800">
                <a:latin typeface="+mj-lt"/>
              </a:rPr>
              <a:t>Was?		Leitbild der Schule verabschieden</a:t>
            </a:r>
          </a:p>
          <a:p>
            <a:endParaRPr lang="de-DE" sz="2800">
              <a:latin typeface="+mj-lt"/>
            </a:endParaRPr>
          </a:p>
          <a:p>
            <a:pPr marL="457200" indent="-457200">
              <a:buFont typeface="Arial" panose="020B0604020202020204" pitchFamily="34" charset="0"/>
              <a:buChar char="•"/>
            </a:pPr>
            <a:r>
              <a:rPr lang="de-DE" sz="2800">
                <a:latin typeface="+mj-lt"/>
              </a:rPr>
              <a:t>Wie?		Antrag in Lehrer-/Schulkonferenz</a:t>
            </a:r>
          </a:p>
          <a:p>
            <a:pPr lvl="1"/>
            <a:endParaRPr lang="de-DE" sz="2800">
              <a:latin typeface="+mj-lt"/>
            </a:endParaRPr>
          </a:p>
          <a:p>
            <a:pPr marL="457200" indent="-457200">
              <a:buFont typeface="Arial" panose="020B0604020202020204" pitchFamily="34" charset="0"/>
              <a:buChar char="•"/>
            </a:pPr>
            <a:r>
              <a:rPr lang="de-DE" sz="2800">
                <a:latin typeface="+mj-lt"/>
              </a:rPr>
              <a:t>Wer?		SL/Arbeitsgruppe </a:t>
            </a:r>
          </a:p>
          <a:p>
            <a:endParaRPr lang="de-DE" sz="2800">
              <a:latin typeface="+mj-lt"/>
            </a:endParaRPr>
          </a:p>
          <a:p>
            <a:pPr marL="457200" indent="-457200">
              <a:buFont typeface="Arial" panose="020B0604020202020204" pitchFamily="34" charset="0"/>
              <a:buChar char="•"/>
            </a:pPr>
            <a:r>
              <a:rPr lang="de-DE" sz="2800">
                <a:latin typeface="+mj-lt"/>
              </a:rPr>
              <a:t>Mit Wem?	Mitglieder der Lehrer- und Schulkonferenz</a:t>
            </a:r>
          </a:p>
          <a:p>
            <a:r>
              <a:rPr lang="de-DE" sz="2800">
                <a:latin typeface="+mj-lt"/>
              </a:rPr>
              <a:t>			</a:t>
            </a:r>
          </a:p>
          <a:p>
            <a:pPr marL="457200" indent="-457200">
              <a:buFont typeface="Arial" panose="020B0604020202020204" pitchFamily="34" charset="0"/>
              <a:buChar char="•"/>
            </a:pPr>
            <a:r>
              <a:rPr lang="de-DE" sz="2800">
                <a:latin typeface="+mj-lt"/>
              </a:rPr>
              <a:t>Wann?		28.08.2019/ Halbjahr 2019/2020</a:t>
            </a:r>
          </a:p>
        </p:txBody>
      </p:sp>
    </p:spTree>
    <p:extLst>
      <p:ext uri="{BB962C8B-B14F-4D97-AF65-F5344CB8AC3E}">
        <p14:creationId xmlns:p14="http://schemas.microsoft.com/office/powerpoint/2010/main" val="3472948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36581" y="275767"/>
            <a:ext cx="10339305" cy="1280890"/>
          </a:xfrm>
          <a:solidFill>
            <a:srgbClr val="61D24E"/>
          </a:solidFill>
        </p:spPr>
        <p:txBody>
          <a:bodyPr>
            <a:normAutofit/>
          </a:bodyPr>
          <a:lstStyle/>
          <a:p>
            <a:pPr algn="ctr"/>
            <a:r>
              <a:rPr lang="de-DE" b="1">
                <a:solidFill>
                  <a:schemeClr val="tx1"/>
                </a:solidFill>
              </a:rPr>
              <a:t>Inhaltliche und Curriculare Handlungsebene</a:t>
            </a:r>
          </a:p>
        </p:txBody>
      </p:sp>
      <p:sp>
        <p:nvSpPr>
          <p:cNvPr id="4" name="Textfeld 3"/>
          <p:cNvSpPr txBox="1"/>
          <p:nvPr/>
        </p:nvSpPr>
        <p:spPr>
          <a:xfrm>
            <a:off x="1524953" y="1822708"/>
            <a:ext cx="10313232" cy="4832092"/>
          </a:xfrm>
          <a:prstGeom prst="rect">
            <a:avLst/>
          </a:prstGeom>
          <a:noFill/>
        </p:spPr>
        <p:txBody>
          <a:bodyPr wrap="square" rtlCol="0">
            <a:spAutoFit/>
          </a:bodyPr>
          <a:lstStyle/>
          <a:p>
            <a:pPr marL="457200" indent="-457200">
              <a:buFont typeface="Arial" panose="020B0604020202020204" pitchFamily="34" charset="0"/>
              <a:buChar char="•"/>
            </a:pPr>
            <a:r>
              <a:rPr lang="de-DE" sz="2800">
                <a:latin typeface="+mj-lt"/>
              </a:rPr>
              <a:t>Was?		Ausrichtung der Kernlehrpläne auf 						kulturelle Vielfalt</a:t>
            </a:r>
          </a:p>
          <a:p>
            <a:endParaRPr lang="de-DE" sz="2800">
              <a:latin typeface="+mj-lt"/>
            </a:endParaRPr>
          </a:p>
          <a:p>
            <a:pPr marL="457200" indent="-457200">
              <a:buFont typeface="Arial" panose="020B0604020202020204" pitchFamily="34" charset="0"/>
              <a:buChar char="•"/>
            </a:pPr>
            <a:r>
              <a:rPr lang="de-DE" sz="2800">
                <a:latin typeface="+mj-lt"/>
              </a:rPr>
              <a:t>Wie?		Anpassung der Kernlehrpläne</a:t>
            </a:r>
          </a:p>
          <a:p>
            <a:pPr lvl="1"/>
            <a:endParaRPr lang="de-DE" sz="2800">
              <a:latin typeface="+mj-lt"/>
            </a:endParaRPr>
          </a:p>
          <a:p>
            <a:pPr marL="457200" indent="-457200">
              <a:buFont typeface="Arial" panose="020B0604020202020204" pitchFamily="34" charset="0"/>
              <a:buChar char="•"/>
            </a:pPr>
            <a:r>
              <a:rPr lang="de-DE" sz="2800">
                <a:latin typeface="+mj-lt"/>
              </a:rPr>
              <a:t>Wer?		Alle Fachkonferenzen</a:t>
            </a:r>
          </a:p>
          <a:p>
            <a:endParaRPr lang="de-DE" sz="2800">
              <a:latin typeface="+mj-lt"/>
            </a:endParaRPr>
          </a:p>
          <a:p>
            <a:pPr marL="457200" indent="-457200">
              <a:buFont typeface="Arial" panose="020B0604020202020204" pitchFamily="34" charset="0"/>
              <a:buChar char="•"/>
            </a:pPr>
            <a:r>
              <a:rPr lang="de-DE" sz="2800">
                <a:latin typeface="+mj-lt"/>
              </a:rPr>
              <a:t>Mit Wem?	Arbeitsgruppe der einzelnen 							Jahrgangsstufen</a:t>
            </a:r>
          </a:p>
          <a:p>
            <a:r>
              <a:rPr lang="de-DE" sz="2800">
                <a:latin typeface="+mj-lt"/>
              </a:rPr>
              <a:t>			</a:t>
            </a:r>
          </a:p>
          <a:p>
            <a:pPr marL="457200" indent="-457200">
              <a:buFont typeface="Arial" panose="020B0604020202020204" pitchFamily="34" charset="0"/>
              <a:buChar char="•"/>
            </a:pPr>
            <a:r>
              <a:rPr lang="de-DE" sz="2800">
                <a:latin typeface="+mj-lt"/>
              </a:rPr>
              <a:t>Wann?		2019/2020 fortlaufend</a:t>
            </a:r>
          </a:p>
        </p:txBody>
      </p:sp>
    </p:spTree>
    <p:extLst>
      <p:ext uri="{BB962C8B-B14F-4D97-AF65-F5344CB8AC3E}">
        <p14:creationId xmlns:p14="http://schemas.microsoft.com/office/powerpoint/2010/main" val="1579444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05910" y="745018"/>
            <a:ext cx="10261855" cy="959796"/>
          </a:xfrm>
          <a:solidFill>
            <a:srgbClr val="61D24E"/>
          </a:solidFill>
        </p:spPr>
        <p:txBody>
          <a:bodyPr>
            <a:normAutofit/>
          </a:bodyPr>
          <a:lstStyle/>
          <a:p>
            <a:pPr algn="ctr"/>
            <a:r>
              <a:rPr lang="de-DE" b="1">
                <a:solidFill>
                  <a:schemeClr val="tx1"/>
                </a:solidFill>
              </a:rPr>
              <a:t>Inhaltliche und Curriculare Handlungsebene</a:t>
            </a:r>
          </a:p>
        </p:txBody>
      </p:sp>
      <p:sp>
        <p:nvSpPr>
          <p:cNvPr id="4" name="Textfeld 3"/>
          <p:cNvSpPr txBox="1"/>
          <p:nvPr/>
        </p:nvSpPr>
        <p:spPr>
          <a:xfrm>
            <a:off x="1292724" y="2025908"/>
            <a:ext cx="10313232" cy="4832092"/>
          </a:xfrm>
          <a:prstGeom prst="rect">
            <a:avLst/>
          </a:prstGeom>
          <a:noFill/>
        </p:spPr>
        <p:txBody>
          <a:bodyPr wrap="square" rtlCol="0">
            <a:spAutoFit/>
          </a:bodyPr>
          <a:lstStyle/>
          <a:p>
            <a:pPr marL="457200" indent="-457200">
              <a:buFont typeface="Arial" panose="020B0604020202020204" pitchFamily="34" charset="0"/>
              <a:buChar char="•"/>
            </a:pPr>
            <a:r>
              <a:rPr lang="de-DE" sz="2800">
                <a:latin typeface="+mj-lt"/>
              </a:rPr>
              <a:t>Was?		Integration von Sprachförderkonzepten in 					den Fachunterricht</a:t>
            </a:r>
          </a:p>
          <a:p>
            <a:endParaRPr lang="de-DE" sz="2800">
              <a:latin typeface="+mj-lt"/>
            </a:endParaRPr>
          </a:p>
          <a:p>
            <a:pPr marL="457200" indent="-457200">
              <a:buFont typeface="Arial" panose="020B0604020202020204" pitchFamily="34" charset="0"/>
              <a:buChar char="•"/>
            </a:pPr>
            <a:r>
              <a:rPr lang="de-DE" sz="2800">
                <a:latin typeface="+mj-lt"/>
              </a:rPr>
              <a:t>Wie?		Anpassung der Kernlehrpläne</a:t>
            </a:r>
          </a:p>
          <a:p>
            <a:pPr lvl="1"/>
            <a:endParaRPr lang="de-DE" sz="2800">
              <a:latin typeface="+mj-lt"/>
            </a:endParaRPr>
          </a:p>
          <a:p>
            <a:pPr marL="457200" indent="-457200">
              <a:buFont typeface="Arial" panose="020B0604020202020204" pitchFamily="34" charset="0"/>
              <a:buChar char="•"/>
            </a:pPr>
            <a:r>
              <a:rPr lang="de-DE" sz="2800">
                <a:latin typeface="+mj-lt"/>
              </a:rPr>
              <a:t>Wer?		Alle Fachkonferenzen</a:t>
            </a:r>
          </a:p>
          <a:p>
            <a:endParaRPr lang="de-DE" sz="2800">
              <a:latin typeface="+mj-lt"/>
            </a:endParaRPr>
          </a:p>
          <a:p>
            <a:pPr marL="457200" indent="-457200">
              <a:buFont typeface="Arial" panose="020B0604020202020204" pitchFamily="34" charset="0"/>
              <a:buChar char="•"/>
            </a:pPr>
            <a:r>
              <a:rPr lang="de-DE" sz="2800">
                <a:latin typeface="+mj-lt"/>
              </a:rPr>
              <a:t>Mit Wem?	Arbeitsgruppe Sprachsensibler 							Fachunterricht</a:t>
            </a:r>
          </a:p>
          <a:p>
            <a:r>
              <a:rPr lang="de-DE" sz="2800">
                <a:latin typeface="+mj-lt"/>
              </a:rPr>
              <a:t>			</a:t>
            </a:r>
          </a:p>
          <a:p>
            <a:pPr marL="457200" indent="-457200">
              <a:buFont typeface="Arial" panose="020B0604020202020204" pitchFamily="34" charset="0"/>
              <a:buChar char="•"/>
            </a:pPr>
            <a:r>
              <a:rPr lang="de-DE" sz="2800">
                <a:latin typeface="+mj-lt"/>
              </a:rPr>
              <a:t>Wann?		2. Halbjahr 2019/2020 fortlaufend</a:t>
            </a:r>
          </a:p>
        </p:txBody>
      </p:sp>
    </p:spTree>
    <p:extLst>
      <p:ext uri="{BB962C8B-B14F-4D97-AF65-F5344CB8AC3E}">
        <p14:creationId xmlns:p14="http://schemas.microsoft.com/office/powerpoint/2010/main" val="5493984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24008" y="545540"/>
            <a:ext cx="9913642" cy="1010322"/>
          </a:xfrm>
        </p:spPr>
        <p:txBody>
          <a:bodyPr>
            <a:normAutofit/>
          </a:bodyPr>
          <a:lstStyle/>
          <a:p>
            <a:pPr algn="ctr"/>
            <a:r>
              <a:rPr lang="de-DE" b="1"/>
              <a:t>5. Schritt: Umsetzung und Evaluation</a:t>
            </a:r>
          </a:p>
        </p:txBody>
      </p:sp>
      <p:sp>
        <p:nvSpPr>
          <p:cNvPr id="3" name="Form 2"/>
          <p:cNvSpPr/>
          <p:nvPr/>
        </p:nvSpPr>
        <p:spPr>
          <a:xfrm>
            <a:off x="387208" y="1534099"/>
            <a:ext cx="10560676" cy="5026719"/>
          </a:xfrm>
          <a:prstGeom prst="swooshArrow">
            <a:avLst>
              <a:gd name="adj1" fmla="val 25000"/>
              <a:gd name="adj2" fmla="val 25000"/>
            </a:avLst>
          </a:prstGeom>
          <a:solidFill>
            <a:srgbClr val="61D24E"/>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4" name="Ellipse 3"/>
          <p:cNvSpPr/>
          <p:nvPr/>
        </p:nvSpPr>
        <p:spPr>
          <a:xfrm>
            <a:off x="1270456" y="5456240"/>
            <a:ext cx="155981" cy="155981"/>
          </a:xfrm>
          <a:prstGeom prst="ellipse">
            <a:avLst/>
          </a:prstGeom>
          <a:solidFill>
            <a:srgbClr val="00206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5" name="Gruppieren 4"/>
          <p:cNvGrpSpPr/>
          <p:nvPr/>
        </p:nvGrpSpPr>
        <p:grpSpPr>
          <a:xfrm>
            <a:off x="1270457" y="5932189"/>
            <a:ext cx="2177260" cy="728553"/>
            <a:chOff x="1991893" y="3210776"/>
            <a:chExt cx="956973" cy="1047843"/>
          </a:xfrm>
        </p:grpSpPr>
        <p:sp>
          <p:nvSpPr>
            <p:cNvPr id="6" name="Rechteck 5"/>
            <p:cNvSpPr/>
            <p:nvPr/>
          </p:nvSpPr>
          <p:spPr>
            <a:xfrm>
              <a:off x="2060451" y="3210776"/>
              <a:ext cx="888415" cy="100879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7" name="Rechteck 6"/>
            <p:cNvSpPr/>
            <p:nvPr/>
          </p:nvSpPr>
          <p:spPr>
            <a:xfrm>
              <a:off x="1991893" y="3249827"/>
              <a:ext cx="888415" cy="100879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2651" tIns="0" rIns="0" bIns="0" numCol="1" spcCol="1270" anchor="t" anchorCtr="0">
              <a:noAutofit/>
            </a:bodyPr>
            <a:lstStyle/>
            <a:p>
              <a:pPr lvl="0" algn="l" defTabSz="400050">
                <a:lnSpc>
                  <a:spcPct val="90000"/>
                </a:lnSpc>
                <a:spcBef>
                  <a:spcPct val="0"/>
                </a:spcBef>
                <a:spcAft>
                  <a:spcPct val="35000"/>
                </a:spcAft>
              </a:pPr>
              <a:r>
                <a:rPr lang="de-DE" sz="2000" kern="1200">
                  <a:latin typeface="+mj-lt"/>
                </a:rPr>
                <a:t>Notwendigkeit erkennen</a:t>
              </a:r>
            </a:p>
          </p:txBody>
        </p:sp>
      </p:grpSp>
      <p:sp>
        <p:nvSpPr>
          <p:cNvPr id="8" name="Ellipse 7"/>
          <p:cNvSpPr/>
          <p:nvPr/>
        </p:nvSpPr>
        <p:spPr>
          <a:xfrm>
            <a:off x="2896976" y="4308078"/>
            <a:ext cx="244144" cy="244144"/>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9" name="Gruppieren 8"/>
          <p:cNvGrpSpPr/>
          <p:nvPr/>
        </p:nvGrpSpPr>
        <p:grpSpPr>
          <a:xfrm>
            <a:off x="2260653" y="2657845"/>
            <a:ext cx="2942489" cy="2923545"/>
            <a:chOff x="2426109" y="2500735"/>
            <a:chExt cx="1735225" cy="2923545"/>
          </a:xfrm>
        </p:grpSpPr>
        <p:sp>
          <p:nvSpPr>
            <p:cNvPr id="10" name="Rechteck 9"/>
            <p:cNvSpPr/>
            <p:nvPr/>
          </p:nvSpPr>
          <p:spPr>
            <a:xfrm>
              <a:off x="2739311" y="2500735"/>
              <a:ext cx="1125778" cy="5948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hteck 10"/>
            <p:cNvSpPr/>
            <p:nvPr/>
          </p:nvSpPr>
          <p:spPr>
            <a:xfrm>
              <a:off x="2426109" y="4829397"/>
              <a:ext cx="1735225" cy="59488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9367" tIns="0" rIns="0" bIns="0" numCol="1" spcCol="1270" anchor="t" anchorCtr="0">
              <a:noAutofit/>
            </a:bodyPr>
            <a:lstStyle/>
            <a:p>
              <a:pPr lvl="0" algn="l" defTabSz="400050">
                <a:lnSpc>
                  <a:spcPct val="90000"/>
                </a:lnSpc>
                <a:spcBef>
                  <a:spcPct val="0"/>
                </a:spcBef>
                <a:spcAft>
                  <a:spcPct val="35000"/>
                </a:spcAft>
              </a:pPr>
              <a:r>
                <a:rPr lang="de-DE" sz="2000" kern="1200">
                  <a:latin typeface="+mj-lt"/>
                </a:rPr>
                <a:t>Rahmenbedingungen </a:t>
              </a:r>
            </a:p>
            <a:p>
              <a:pPr lvl="0" algn="l" defTabSz="400050">
                <a:lnSpc>
                  <a:spcPct val="90000"/>
                </a:lnSpc>
                <a:spcBef>
                  <a:spcPct val="0"/>
                </a:spcBef>
                <a:spcAft>
                  <a:spcPct val="35000"/>
                </a:spcAft>
              </a:pPr>
              <a:r>
                <a:rPr lang="de-DE" sz="2000" kern="1200">
                  <a:latin typeface="+mj-lt"/>
                </a:rPr>
                <a:t>schaffen</a:t>
              </a:r>
            </a:p>
          </p:txBody>
        </p:sp>
      </p:grpSp>
      <p:sp>
        <p:nvSpPr>
          <p:cNvPr id="12" name="Ellipse 11"/>
          <p:cNvSpPr/>
          <p:nvPr/>
        </p:nvSpPr>
        <p:spPr>
          <a:xfrm>
            <a:off x="4877617" y="3452576"/>
            <a:ext cx="325526" cy="325526"/>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13" name="Gruppieren 12"/>
          <p:cNvGrpSpPr/>
          <p:nvPr/>
        </p:nvGrpSpPr>
        <p:grpSpPr>
          <a:xfrm>
            <a:off x="4607823" y="3289316"/>
            <a:ext cx="3197265" cy="2270665"/>
            <a:chOff x="3950490" y="2075612"/>
            <a:chExt cx="3197265" cy="1117117"/>
          </a:xfrm>
        </p:grpSpPr>
        <p:sp>
          <p:nvSpPr>
            <p:cNvPr id="14" name="Rechteck 13"/>
            <p:cNvSpPr/>
            <p:nvPr/>
          </p:nvSpPr>
          <p:spPr>
            <a:xfrm>
              <a:off x="3979386" y="2075612"/>
              <a:ext cx="1308887" cy="55329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Rechteck 14"/>
            <p:cNvSpPr/>
            <p:nvPr/>
          </p:nvSpPr>
          <p:spPr>
            <a:xfrm>
              <a:off x="3950490" y="2639437"/>
              <a:ext cx="3197265" cy="55329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2490" tIns="0" rIns="0" bIns="0" numCol="1" spcCol="1270" anchor="t" anchorCtr="0">
              <a:noAutofit/>
            </a:bodyPr>
            <a:lstStyle/>
            <a:p>
              <a:pPr lvl="0" algn="l" defTabSz="400050">
                <a:lnSpc>
                  <a:spcPct val="90000"/>
                </a:lnSpc>
                <a:spcBef>
                  <a:spcPct val="0"/>
                </a:spcBef>
                <a:spcAft>
                  <a:spcPct val="35000"/>
                </a:spcAft>
              </a:pPr>
              <a:r>
                <a:rPr lang="de-DE" sz="2000" kern="1200">
                  <a:solidFill>
                    <a:schemeClr val="tx1"/>
                  </a:solidFill>
                  <a:latin typeface="+mj-lt"/>
                </a:rPr>
                <a:t>Ausgangssituation analysieren </a:t>
              </a:r>
              <a:r>
                <a:rPr lang="de-DE" sz="2000">
                  <a:solidFill>
                    <a:schemeClr val="tx1"/>
                  </a:solidFill>
                  <a:latin typeface="+mj-lt"/>
                </a:rPr>
                <a:t>&amp;</a:t>
              </a:r>
              <a:r>
                <a:rPr lang="de-DE" sz="2000" kern="1200">
                  <a:solidFill>
                    <a:schemeClr val="tx1"/>
                  </a:solidFill>
                  <a:latin typeface="+mj-lt"/>
                </a:rPr>
                <a:t> Handlungsbedarfe benennen</a:t>
              </a:r>
            </a:p>
          </p:txBody>
        </p:sp>
      </p:grpSp>
      <p:sp>
        <p:nvSpPr>
          <p:cNvPr id="16" name="Ellipse 15"/>
          <p:cNvSpPr/>
          <p:nvPr/>
        </p:nvSpPr>
        <p:spPr>
          <a:xfrm>
            <a:off x="7983156" y="2705541"/>
            <a:ext cx="420471" cy="420471"/>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17" name="Gruppieren 16"/>
          <p:cNvGrpSpPr/>
          <p:nvPr/>
        </p:nvGrpSpPr>
        <p:grpSpPr>
          <a:xfrm>
            <a:off x="7119400" y="2925925"/>
            <a:ext cx="2731851" cy="1579658"/>
            <a:chOff x="5484950" y="1616238"/>
            <a:chExt cx="1442647" cy="1579658"/>
          </a:xfrm>
        </p:grpSpPr>
        <p:sp>
          <p:nvSpPr>
            <p:cNvPr id="18" name="Rechteck 17"/>
            <p:cNvSpPr/>
            <p:nvPr/>
          </p:nvSpPr>
          <p:spPr>
            <a:xfrm>
              <a:off x="5571237" y="1616238"/>
              <a:ext cx="1356360" cy="36339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9" name="Rechteck 18"/>
            <p:cNvSpPr/>
            <p:nvPr/>
          </p:nvSpPr>
          <p:spPr>
            <a:xfrm>
              <a:off x="5484950" y="2271287"/>
              <a:ext cx="1356360" cy="92460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22799" tIns="0" rIns="0" bIns="0" numCol="1" spcCol="1270" anchor="t" anchorCtr="0">
              <a:noAutofit/>
            </a:bodyPr>
            <a:lstStyle/>
            <a:p>
              <a:pPr lvl="0" algn="l" defTabSz="400050">
                <a:lnSpc>
                  <a:spcPct val="90000"/>
                </a:lnSpc>
                <a:spcBef>
                  <a:spcPct val="0"/>
                </a:spcBef>
                <a:spcAft>
                  <a:spcPct val="35000"/>
                </a:spcAft>
              </a:pPr>
              <a:r>
                <a:rPr lang="de-DE" sz="2000" kern="1200">
                  <a:latin typeface="+mj-lt"/>
                </a:rPr>
                <a:t>Ziele formulieren und Maßnahmen entwickeln</a:t>
              </a:r>
            </a:p>
          </p:txBody>
        </p:sp>
      </p:grpSp>
      <p:sp>
        <p:nvSpPr>
          <p:cNvPr id="20" name="Ellipse 19"/>
          <p:cNvSpPr/>
          <p:nvPr/>
        </p:nvSpPr>
        <p:spPr>
          <a:xfrm>
            <a:off x="9694632" y="2389964"/>
            <a:ext cx="535762" cy="535762"/>
          </a:xfrm>
          <a:prstGeom prst="ellipse">
            <a:avLst/>
          </a:pr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21" name="Gruppieren 20"/>
          <p:cNvGrpSpPr/>
          <p:nvPr/>
        </p:nvGrpSpPr>
        <p:grpSpPr>
          <a:xfrm>
            <a:off x="8164851" y="3674399"/>
            <a:ext cx="3372799" cy="405830"/>
            <a:chOff x="6673211" y="1337232"/>
            <a:chExt cx="3372799" cy="405830"/>
          </a:xfrm>
        </p:grpSpPr>
        <p:sp>
          <p:nvSpPr>
            <p:cNvPr id="22" name="Rechteck 21"/>
            <p:cNvSpPr/>
            <p:nvPr/>
          </p:nvSpPr>
          <p:spPr>
            <a:xfrm>
              <a:off x="6673211" y="1423769"/>
              <a:ext cx="1356360" cy="31929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Rechteck 22"/>
            <p:cNvSpPr/>
            <p:nvPr/>
          </p:nvSpPr>
          <p:spPr>
            <a:xfrm>
              <a:off x="7878557" y="1337232"/>
              <a:ext cx="2167453" cy="31929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83889" tIns="0" rIns="0" bIns="0" numCol="1" spcCol="1270" anchor="t" anchorCtr="0">
              <a:noAutofit/>
            </a:bodyPr>
            <a:lstStyle/>
            <a:p>
              <a:pPr lvl="0" algn="l" defTabSz="400050">
                <a:lnSpc>
                  <a:spcPct val="90000"/>
                </a:lnSpc>
                <a:spcBef>
                  <a:spcPct val="0"/>
                </a:spcBef>
                <a:spcAft>
                  <a:spcPct val="35000"/>
                </a:spcAft>
              </a:pPr>
              <a:r>
                <a:rPr lang="de-DE" sz="2000" kern="1200">
                  <a:latin typeface="+mj-lt"/>
                </a:rPr>
                <a:t>Umsetzung und Evaluation</a:t>
              </a:r>
            </a:p>
          </p:txBody>
        </p:sp>
      </p:grpSp>
      <p:sp>
        <p:nvSpPr>
          <p:cNvPr id="25" name="Rechteck 24"/>
          <p:cNvSpPr/>
          <p:nvPr/>
        </p:nvSpPr>
        <p:spPr>
          <a:xfrm>
            <a:off x="1137595" y="1515314"/>
            <a:ext cx="6905737" cy="1815882"/>
          </a:xfrm>
          <a:prstGeom prst="rect">
            <a:avLst/>
          </a:prstGeom>
        </p:spPr>
        <p:txBody>
          <a:bodyPr wrap="square">
            <a:spAutoFit/>
          </a:bodyPr>
          <a:lstStyle/>
          <a:p>
            <a:pPr marL="457200" indent="-457200">
              <a:buFont typeface="Arial" panose="020B0604020202020204" pitchFamily="34" charset="0"/>
              <a:buChar char="•"/>
            </a:pPr>
            <a:r>
              <a:rPr lang="de-DE" sz="2800">
                <a:latin typeface="+mj-lt"/>
              </a:rPr>
              <a:t>Umsetzung der Maßnahme durch die Arbeitsgruppen</a:t>
            </a:r>
          </a:p>
          <a:p>
            <a:pPr marL="457200" indent="-457200">
              <a:buFont typeface="Arial" panose="020B0604020202020204" pitchFamily="34" charset="0"/>
              <a:buChar char="•"/>
            </a:pPr>
            <a:r>
              <a:rPr lang="de-DE" sz="2800">
                <a:latin typeface="+mj-lt"/>
              </a:rPr>
              <a:t>Jährliche Evaluation durch die Arbeitsgruppe (Checkliste)</a:t>
            </a:r>
          </a:p>
        </p:txBody>
      </p:sp>
    </p:spTree>
    <p:extLst>
      <p:ext uri="{BB962C8B-B14F-4D97-AF65-F5344CB8AC3E}">
        <p14:creationId xmlns:p14="http://schemas.microsoft.com/office/powerpoint/2010/main" val="133696411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09703" y="398998"/>
            <a:ext cx="10216240" cy="940880"/>
          </a:xfrm>
        </p:spPr>
        <p:txBody>
          <a:bodyPr>
            <a:normAutofit/>
          </a:bodyPr>
          <a:lstStyle/>
          <a:p>
            <a:pPr algn="ctr"/>
            <a:r>
              <a:rPr lang="de-DE" b="1"/>
              <a:t>Evaluation</a:t>
            </a:r>
          </a:p>
        </p:txBody>
      </p:sp>
      <p:sp>
        <p:nvSpPr>
          <p:cNvPr id="3" name="Inhaltsplatzhalter 2"/>
          <p:cNvSpPr>
            <a:spLocks noGrp="1"/>
          </p:cNvSpPr>
          <p:nvPr>
            <p:ph idx="1"/>
          </p:nvPr>
        </p:nvSpPr>
        <p:spPr>
          <a:xfrm>
            <a:off x="357493" y="1551482"/>
            <a:ext cx="11512446" cy="5306518"/>
          </a:xfrm>
        </p:spPr>
        <p:txBody>
          <a:bodyPr>
            <a:normAutofit/>
          </a:bodyPr>
          <a:lstStyle/>
          <a:p>
            <a:pPr marL="0" indent="0" algn="ctr">
              <a:buNone/>
            </a:pPr>
            <a:r>
              <a:rPr lang="de-DE" sz="3000">
                <a:latin typeface="Garamond" panose="02020404030301010803" pitchFamily="18" charset="0"/>
              </a:rPr>
              <a:t>Für die Umsetzung dieses Konzeptes wurde mit Unterstützung der Schulleitung die Arbeitsgruppe </a:t>
            </a:r>
            <a:r>
              <a:rPr lang="de-DE" sz="3000" b="1">
                <a:latin typeface="Garamond" panose="02020404030301010803" pitchFamily="18" charset="0"/>
              </a:rPr>
              <a:t>„Gemeinsam Stark Sein – Für Demokratie und Vielfalt“</a:t>
            </a:r>
            <a:r>
              <a:rPr lang="de-DE" sz="3000">
                <a:latin typeface="Garamond" panose="02020404030301010803" pitchFamily="18" charset="0"/>
              </a:rPr>
              <a:t> ins Leben gerufen.</a:t>
            </a:r>
          </a:p>
          <a:p>
            <a:pPr marL="0" indent="0" algn="ctr">
              <a:buNone/>
            </a:pPr>
            <a:endParaRPr lang="de-DE" sz="3000" b="1">
              <a:latin typeface="Garamond" panose="02020404030301010803" pitchFamily="18" charset="0"/>
            </a:endParaRPr>
          </a:p>
          <a:p>
            <a:pPr marL="0" indent="0" algn="ctr">
              <a:buNone/>
            </a:pPr>
            <a:r>
              <a:rPr lang="de-DE" sz="3000">
                <a:latin typeface="Garamond" panose="02020404030301010803" pitchFamily="18" charset="0"/>
              </a:rPr>
              <a:t>Diese besteht aktuell aus 7 Mitgliedern und setzt sich aus einer Koordinatorin für Interkulturelles (Meral Cevik), Lehrern (Tanja </a:t>
            </a:r>
            <a:r>
              <a:rPr lang="de-DE" sz="3000" err="1">
                <a:latin typeface="Garamond" panose="02020404030301010803" pitchFamily="18" charset="0"/>
              </a:rPr>
              <a:t>Deinl</a:t>
            </a:r>
            <a:r>
              <a:rPr lang="de-DE" sz="3000">
                <a:latin typeface="Garamond" panose="02020404030301010803" pitchFamily="18" charset="0"/>
              </a:rPr>
              <a:t>, Michael Köster, Eva Schockmann, Kerstin Uphoff, Martin </a:t>
            </a:r>
            <a:r>
              <a:rPr lang="de-DE" sz="3000" err="1">
                <a:latin typeface="Garamond" panose="02020404030301010803" pitchFamily="18" charset="0"/>
              </a:rPr>
              <a:t>Wöhrmann</a:t>
            </a:r>
            <a:r>
              <a:rPr lang="de-DE" sz="3000">
                <a:latin typeface="Garamond" panose="02020404030301010803" pitchFamily="18" charset="0"/>
              </a:rPr>
              <a:t>) und Sozialpädagogen zusammen. Durch regelmäßige Sitzungen soll die interkulturelle Schulentwicklung an der Geschwister-Scholl Schule kontinuierlich evaluiert und weiterentwickelt werden.</a:t>
            </a:r>
          </a:p>
          <a:p>
            <a:pPr algn="ctr"/>
            <a:endParaRPr lang="de-DE" sz="3500"/>
          </a:p>
          <a:p>
            <a:pPr algn="ctr"/>
            <a:endParaRPr lang="de-DE"/>
          </a:p>
        </p:txBody>
      </p:sp>
    </p:spTree>
    <p:extLst>
      <p:ext uri="{BB962C8B-B14F-4D97-AF65-F5344CB8AC3E}">
        <p14:creationId xmlns:p14="http://schemas.microsoft.com/office/powerpoint/2010/main" val="9444160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3"/>
          <p:cNvGraphicFramePr>
            <a:graphicFrameLocks/>
          </p:cNvGraphicFramePr>
          <p:nvPr>
            <p:extLst>
              <p:ext uri="{D42A27DB-BD31-4B8C-83A1-F6EECF244321}">
                <p14:modId xmlns:p14="http://schemas.microsoft.com/office/powerpoint/2010/main" val="79612379"/>
              </p:ext>
            </p:extLst>
          </p:nvPr>
        </p:nvGraphicFramePr>
        <p:xfrm>
          <a:off x="897270" y="1379350"/>
          <a:ext cx="11144912" cy="5319644"/>
        </p:xfrm>
        <a:graphic>
          <a:graphicData uri="http://schemas.openxmlformats.org/drawingml/2006/table">
            <a:tbl>
              <a:tblPr firstRow="1" firstCol="1" bandRow="1">
                <a:tableStyleId>{3C2FFA5D-87B4-456A-9821-1D502468CF0F}</a:tableStyleId>
              </a:tblPr>
              <a:tblGrid>
                <a:gridCol w="7317967">
                  <a:extLst>
                    <a:ext uri="{9D8B030D-6E8A-4147-A177-3AD203B41FA5}">
                      <a16:colId xmlns:a16="http://schemas.microsoft.com/office/drawing/2014/main" xmlns="" val="20000"/>
                    </a:ext>
                  </a:extLst>
                </a:gridCol>
                <a:gridCol w="654902">
                  <a:extLst>
                    <a:ext uri="{9D8B030D-6E8A-4147-A177-3AD203B41FA5}">
                      <a16:colId xmlns:a16="http://schemas.microsoft.com/office/drawing/2014/main" xmlns="" val="20001"/>
                    </a:ext>
                  </a:extLst>
                </a:gridCol>
                <a:gridCol w="764312">
                  <a:extLst>
                    <a:ext uri="{9D8B030D-6E8A-4147-A177-3AD203B41FA5}">
                      <a16:colId xmlns:a16="http://schemas.microsoft.com/office/drawing/2014/main" xmlns="" val="20002"/>
                    </a:ext>
                  </a:extLst>
                </a:gridCol>
                <a:gridCol w="878340">
                  <a:extLst>
                    <a:ext uri="{9D8B030D-6E8A-4147-A177-3AD203B41FA5}">
                      <a16:colId xmlns:a16="http://schemas.microsoft.com/office/drawing/2014/main" xmlns="" val="20003"/>
                    </a:ext>
                  </a:extLst>
                </a:gridCol>
                <a:gridCol w="765079">
                  <a:extLst>
                    <a:ext uri="{9D8B030D-6E8A-4147-A177-3AD203B41FA5}">
                      <a16:colId xmlns:a16="http://schemas.microsoft.com/office/drawing/2014/main" xmlns="" val="20004"/>
                    </a:ext>
                  </a:extLst>
                </a:gridCol>
                <a:gridCol w="764312">
                  <a:extLst>
                    <a:ext uri="{9D8B030D-6E8A-4147-A177-3AD203B41FA5}">
                      <a16:colId xmlns:a16="http://schemas.microsoft.com/office/drawing/2014/main" xmlns="" val="20005"/>
                    </a:ext>
                  </a:extLst>
                </a:gridCol>
              </a:tblGrid>
              <a:tr h="1230824">
                <a:tc>
                  <a:txBody>
                    <a:bodyPr/>
                    <a:lstStyle/>
                    <a:p>
                      <a:pPr>
                        <a:lnSpc>
                          <a:spcPct val="107000"/>
                        </a:lnSpc>
                        <a:spcAft>
                          <a:spcPts val="0"/>
                        </a:spcAft>
                      </a:pPr>
                      <a:r>
                        <a:rPr lang="de-DE" sz="900">
                          <a:effectLst/>
                        </a:rPr>
                        <a:t> </a:t>
                      </a:r>
                      <a:endParaRPr lang="de-DE" sz="700">
                        <a:solidFill>
                          <a:schemeClr val="bg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a:t>trifft voll zu</a:t>
                      </a:r>
                      <a:endParaRPr lang="de-DE">
                        <a:solidFill>
                          <a:schemeClr val="tx1"/>
                        </a:solidFill>
                      </a:endParaRPr>
                    </a:p>
                  </a:txBody>
                  <a:tcPr marL="45307" marR="45307" marT="0" marB="0"/>
                </a:tc>
                <a:tc>
                  <a:txBody>
                    <a:bodyPr/>
                    <a:lstStyle/>
                    <a:p>
                      <a:pPr>
                        <a:lnSpc>
                          <a:spcPct val="107000"/>
                        </a:lnSpc>
                        <a:spcAft>
                          <a:spcPts val="0"/>
                        </a:spcAft>
                      </a:pPr>
                      <a:r>
                        <a:rPr lang="de-DE"/>
                        <a:t>trifft eher zu</a:t>
                      </a:r>
                      <a:endParaRPr lang="de-DE">
                        <a:solidFill>
                          <a:schemeClr val="tx1"/>
                        </a:solidFill>
                      </a:endParaRPr>
                    </a:p>
                  </a:txBody>
                  <a:tcPr marL="45307" marR="45307" marT="0" marB="0"/>
                </a:tc>
                <a:tc>
                  <a:txBody>
                    <a:bodyPr/>
                    <a:lstStyle/>
                    <a:p>
                      <a:pPr>
                        <a:lnSpc>
                          <a:spcPct val="107000"/>
                        </a:lnSpc>
                        <a:spcAft>
                          <a:spcPts val="0"/>
                        </a:spcAft>
                      </a:pPr>
                      <a:r>
                        <a:rPr lang="de-DE"/>
                        <a:t>Weder/</a:t>
                      </a:r>
                    </a:p>
                    <a:p>
                      <a:pPr>
                        <a:lnSpc>
                          <a:spcPct val="107000"/>
                        </a:lnSpc>
                        <a:spcAft>
                          <a:spcPts val="0"/>
                        </a:spcAft>
                      </a:pPr>
                      <a:r>
                        <a:rPr lang="de-DE"/>
                        <a:t>noch</a:t>
                      </a:r>
                      <a:endParaRPr lang="de-DE">
                        <a:solidFill>
                          <a:schemeClr val="tx1"/>
                        </a:solidFill>
                      </a:endParaRPr>
                    </a:p>
                  </a:txBody>
                  <a:tcPr marL="45307" marR="45307" marT="0" marB="0"/>
                </a:tc>
                <a:tc>
                  <a:txBody>
                    <a:bodyPr/>
                    <a:lstStyle/>
                    <a:p>
                      <a:pPr>
                        <a:lnSpc>
                          <a:spcPct val="107000"/>
                        </a:lnSpc>
                        <a:spcAft>
                          <a:spcPts val="0"/>
                        </a:spcAft>
                      </a:pPr>
                      <a:r>
                        <a:rPr lang="de-DE"/>
                        <a:t>trifft eher nicht zu</a:t>
                      </a:r>
                      <a:endParaRPr lang="de-DE">
                        <a:solidFill>
                          <a:schemeClr val="tx1"/>
                        </a:solidFill>
                      </a:endParaRPr>
                    </a:p>
                  </a:txBody>
                  <a:tcPr marL="45307" marR="45307" marT="0" marB="0"/>
                </a:tc>
                <a:tc>
                  <a:txBody>
                    <a:bodyPr/>
                    <a:lstStyle/>
                    <a:p>
                      <a:pPr>
                        <a:lnSpc>
                          <a:spcPct val="107000"/>
                        </a:lnSpc>
                        <a:spcAft>
                          <a:spcPts val="0"/>
                        </a:spcAft>
                      </a:pPr>
                      <a:r>
                        <a:rPr lang="de-DE"/>
                        <a:t>trifft nicht zu</a:t>
                      </a:r>
                      <a:endParaRPr lang="de-DE">
                        <a:solidFill>
                          <a:schemeClr val="tx1"/>
                        </a:solidFill>
                      </a:endParaRPr>
                    </a:p>
                  </a:txBody>
                  <a:tcPr marL="45307" marR="45307" marT="0" marB="0"/>
                </a:tc>
                <a:extLst>
                  <a:ext uri="{0D108BD9-81ED-4DB2-BD59-A6C34878D82A}">
                    <a16:rowId xmlns:a16="http://schemas.microsoft.com/office/drawing/2014/main" xmlns="" val="10000"/>
                  </a:ext>
                </a:extLst>
              </a:tr>
              <a:tr h="183038">
                <a:tc>
                  <a:txBody>
                    <a:bodyPr/>
                    <a:lstStyle/>
                    <a:p>
                      <a:pPr>
                        <a:lnSpc>
                          <a:spcPct val="107000"/>
                        </a:lnSpc>
                        <a:spcAft>
                          <a:spcPts val="0"/>
                        </a:spcAft>
                      </a:pPr>
                      <a:r>
                        <a:rPr lang="de-DE" sz="900">
                          <a:effectLst/>
                        </a:rPr>
                        <a:t> </a:t>
                      </a:r>
                      <a:endParaRPr lang="de-DE" sz="70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0</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extLst>
                  <a:ext uri="{0D108BD9-81ED-4DB2-BD59-A6C34878D82A}">
                    <a16:rowId xmlns:a16="http://schemas.microsoft.com/office/drawing/2014/main" xmlns="" val="10001"/>
                  </a:ext>
                </a:extLst>
              </a:tr>
              <a:tr h="541873">
                <a:tc>
                  <a:txBody>
                    <a:bodyPr/>
                    <a:lstStyle/>
                    <a:p>
                      <a:pPr marL="0" lvl="0" indent="0">
                        <a:lnSpc>
                          <a:spcPct val="107000"/>
                        </a:lnSpc>
                        <a:spcAft>
                          <a:spcPts val="0"/>
                        </a:spcAft>
                        <a:buFont typeface="+mj-lt"/>
                        <a:buNone/>
                      </a:pPr>
                      <a:r>
                        <a:rPr lang="de-DE" sz="1400">
                          <a:effectLst/>
                        </a:rPr>
                        <a:t>1. Werden an der  Geschwister-Scholl Schule die vielfältigen sprachlichen und kulturellen Kompetenzen der SuS und der Eltern in den Unterricht einbezogen?</a:t>
                      </a:r>
                      <a:endParaRPr lang="de-DE" sz="140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extLst>
                  <a:ext uri="{0D108BD9-81ED-4DB2-BD59-A6C34878D82A}">
                    <a16:rowId xmlns:a16="http://schemas.microsoft.com/office/drawing/2014/main" xmlns="" val="10002"/>
                  </a:ext>
                </a:extLst>
              </a:tr>
              <a:tr h="541873">
                <a:tc>
                  <a:txBody>
                    <a:bodyPr/>
                    <a:lstStyle/>
                    <a:p>
                      <a:pPr marL="0" lvl="0" indent="0">
                        <a:lnSpc>
                          <a:spcPct val="107000"/>
                        </a:lnSpc>
                        <a:spcAft>
                          <a:spcPts val="0"/>
                        </a:spcAft>
                        <a:buFont typeface="+mj-lt"/>
                        <a:buNone/>
                      </a:pPr>
                      <a:r>
                        <a:rPr lang="de-DE" sz="1400">
                          <a:effectLst/>
                        </a:rPr>
                        <a:t>2. Sind an unserer Schule Materialien und Medien über die Herkunftsländer unserer SuS vorhanden?</a:t>
                      </a:r>
                      <a:endParaRPr lang="de-DE" sz="140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extLst>
                  <a:ext uri="{0D108BD9-81ED-4DB2-BD59-A6C34878D82A}">
                    <a16:rowId xmlns:a16="http://schemas.microsoft.com/office/drawing/2014/main" xmlns="" val="10003"/>
                  </a:ext>
                </a:extLst>
              </a:tr>
              <a:tr h="817393">
                <a:tc>
                  <a:txBody>
                    <a:bodyPr/>
                    <a:lstStyle/>
                    <a:p>
                      <a:pPr marL="0" lvl="0" indent="0">
                        <a:lnSpc>
                          <a:spcPct val="107000"/>
                        </a:lnSpc>
                        <a:spcAft>
                          <a:spcPts val="0"/>
                        </a:spcAft>
                        <a:buFont typeface="+mj-lt"/>
                        <a:buNone/>
                      </a:pPr>
                      <a:r>
                        <a:rPr lang="de-DE" sz="1400">
                          <a:effectLst/>
                        </a:rPr>
                        <a:t>3. Treten an unserer Schule Phänomene wie Rassismus, Intoleranz und Gewaltbereitschaft auf? Haben wir uns als Schule mit möglichen Ursachen auseinandergesetzt?</a:t>
                      </a:r>
                      <a:endParaRPr lang="de-DE" sz="140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extLst>
                  <a:ext uri="{0D108BD9-81ED-4DB2-BD59-A6C34878D82A}">
                    <a16:rowId xmlns:a16="http://schemas.microsoft.com/office/drawing/2014/main" xmlns="" val="10004"/>
                  </a:ext>
                </a:extLst>
              </a:tr>
              <a:tr h="549117">
                <a:tc>
                  <a:txBody>
                    <a:bodyPr/>
                    <a:lstStyle/>
                    <a:p>
                      <a:pPr marL="0" lvl="0" indent="0">
                        <a:lnSpc>
                          <a:spcPct val="107000"/>
                        </a:lnSpc>
                        <a:spcAft>
                          <a:spcPts val="0"/>
                        </a:spcAft>
                        <a:buFont typeface="+mj-lt"/>
                        <a:buNone/>
                      </a:pPr>
                      <a:r>
                        <a:rPr lang="de-DE" sz="1400">
                          <a:effectLst/>
                        </a:rPr>
                        <a:t>4. Gibt es an unserer Schule eine Zusammenstellung außerschulischer Lernorte und möglicher Kooperationsorte für interkulturelles Lernen? Wird diese genutzt?</a:t>
                      </a:r>
                      <a:endParaRPr lang="de-DE" sz="140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extLst>
                  <a:ext uri="{0D108BD9-81ED-4DB2-BD59-A6C34878D82A}">
                    <a16:rowId xmlns:a16="http://schemas.microsoft.com/office/drawing/2014/main" xmlns="" val="10005"/>
                  </a:ext>
                </a:extLst>
              </a:tr>
              <a:tr h="540330">
                <a:tc>
                  <a:txBody>
                    <a:bodyPr/>
                    <a:lstStyle/>
                    <a:p>
                      <a:pPr marL="0" lvl="0" indent="0">
                        <a:lnSpc>
                          <a:spcPct val="107000"/>
                        </a:lnSpc>
                        <a:spcAft>
                          <a:spcPts val="0"/>
                        </a:spcAft>
                        <a:buFont typeface="+mj-lt"/>
                        <a:buNone/>
                      </a:pPr>
                      <a:r>
                        <a:rPr lang="de-DE" sz="1400">
                          <a:effectLst/>
                        </a:rPr>
                        <a:t>5. Gibt es an unserer Schule Schüleraustauschmaßnahmen? Nehmen wir vorhandene Förderprogramme in Anspruch?</a:t>
                      </a:r>
                      <a:endParaRPr lang="de-DE" sz="140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extLst>
                  <a:ext uri="{0D108BD9-81ED-4DB2-BD59-A6C34878D82A}">
                    <a16:rowId xmlns:a16="http://schemas.microsoft.com/office/drawing/2014/main" xmlns="" val="10006"/>
                  </a:ext>
                </a:extLst>
              </a:tr>
              <a:tr h="549117">
                <a:tc>
                  <a:txBody>
                    <a:bodyPr/>
                    <a:lstStyle/>
                    <a:p>
                      <a:pPr marL="0" lvl="0" indent="0">
                        <a:lnSpc>
                          <a:spcPct val="107000"/>
                        </a:lnSpc>
                        <a:spcAft>
                          <a:spcPts val="0"/>
                        </a:spcAft>
                        <a:buFont typeface="+mj-lt"/>
                        <a:buNone/>
                      </a:pPr>
                      <a:r>
                        <a:rPr lang="de-DE" sz="1400">
                          <a:effectLst/>
                        </a:rPr>
                        <a:t>6. Gibt es an unserer Schule internationale und europäische Schulpartnerschaften oder gemeinsame Projekte mit ausländischen Schulen?</a:t>
                      </a:r>
                      <a:endParaRPr lang="de-DE" sz="140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extLst>
                  <a:ext uri="{0D108BD9-81ED-4DB2-BD59-A6C34878D82A}">
                    <a16:rowId xmlns:a16="http://schemas.microsoft.com/office/drawing/2014/main" xmlns="" val="10007"/>
                  </a:ext>
                </a:extLst>
              </a:tr>
              <a:tr h="366079">
                <a:tc>
                  <a:txBody>
                    <a:bodyPr/>
                    <a:lstStyle/>
                    <a:p>
                      <a:pPr marL="0" lvl="0" indent="0">
                        <a:lnSpc>
                          <a:spcPct val="107000"/>
                        </a:lnSpc>
                        <a:spcAft>
                          <a:spcPts val="0"/>
                        </a:spcAft>
                        <a:buFont typeface="+mj-lt"/>
                        <a:buNone/>
                      </a:pPr>
                      <a:r>
                        <a:rPr lang="de-DE" sz="1400">
                          <a:effectLst/>
                        </a:rPr>
                        <a:t>7. Nutzen wir Angebote der Medien- und Verleihstellen zur interkulturellen Bildung? </a:t>
                      </a:r>
                      <a:endParaRPr lang="de-DE" sz="140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tc>
                  <a:txBody>
                    <a:bodyPr/>
                    <a:lstStyle/>
                    <a:p>
                      <a:pPr>
                        <a:lnSpc>
                          <a:spcPct val="107000"/>
                        </a:lnSpc>
                        <a:spcAft>
                          <a:spcPts val="0"/>
                        </a:spcAft>
                      </a:pPr>
                      <a:r>
                        <a:rPr lang="de-DE" sz="900">
                          <a:effectLst/>
                        </a:rPr>
                        <a:t> </a:t>
                      </a:r>
                      <a:endParaRPr lang="de-DE" sz="700">
                        <a:effectLst/>
                        <a:latin typeface="Garamond" panose="02020404030301010803" pitchFamily="18" charset="0"/>
                        <a:ea typeface="Calibri" panose="020F0502020204030204" pitchFamily="34" charset="0"/>
                        <a:cs typeface="Times New Roman" panose="02020603050405020304" pitchFamily="18" charset="0"/>
                      </a:endParaRPr>
                    </a:p>
                  </a:txBody>
                  <a:tcPr marL="45307" marR="45307" marT="0" marB="0"/>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5445925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01367" y="624110"/>
            <a:ext cx="9703246" cy="1280890"/>
          </a:xfrm>
        </p:spPr>
        <p:txBody>
          <a:bodyPr/>
          <a:lstStyle/>
          <a:p>
            <a:pPr algn="ctr"/>
            <a:r>
              <a:rPr lang="de-DE" b="1"/>
              <a:t>Einige Kriterien und Indikatoren zur Qualitätssicherung</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77708457"/>
              </p:ext>
            </p:extLst>
          </p:nvPr>
        </p:nvGraphicFramePr>
        <p:xfrm>
          <a:off x="1801367" y="2133600"/>
          <a:ext cx="9703246" cy="4239768"/>
        </p:xfrm>
        <a:graphic>
          <a:graphicData uri="http://schemas.openxmlformats.org/drawingml/2006/table">
            <a:tbl>
              <a:tblPr firstRow="1" bandRow="1">
                <a:tableStyleId>{5C22544A-7EE6-4342-B048-85BDC9FD1C3A}</a:tableStyleId>
              </a:tblPr>
              <a:tblGrid>
                <a:gridCol w="4851623">
                  <a:extLst>
                    <a:ext uri="{9D8B030D-6E8A-4147-A177-3AD203B41FA5}">
                      <a16:colId xmlns:a16="http://schemas.microsoft.com/office/drawing/2014/main" xmlns="" val="806122205"/>
                    </a:ext>
                  </a:extLst>
                </a:gridCol>
                <a:gridCol w="4851623">
                  <a:extLst>
                    <a:ext uri="{9D8B030D-6E8A-4147-A177-3AD203B41FA5}">
                      <a16:colId xmlns:a16="http://schemas.microsoft.com/office/drawing/2014/main" xmlns="" val="365135214"/>
                    </a:ext>
                  </a:extLst>
                </a:gridCol>
              </a:tblGrid>
              <a:tr h="520173">
                <a:tc>
                  <a:txBody>
                    <a:bodyPr/>
                    <a:lstStyle/>
                    <a:p>
                      <a:pPr algn="ctr"/>
                      <a:r>
                        <a:rPr lang="de-DE">
                          <a:latin typeface="+mj-lt"/>
                        </a:rPr>
                        <a:t>Kriterien</a:t>
                      </a:r>
                    </a:p>
                  </a:txBody>
                  <a:tcPr/>
                </a:tc>
                <a:tc>
                  <a:txBody>
                    <a:bodyPr/>
                    <a:lstStyle/>
                    <a:p>
                      <a:pPr algn="ctr"/>
                      <a:r>
                        <a:rPr lang="de-DE">
                          <a:latin typeface="+mj-lt"/>
                        </a:rPr>
                        <a:t>Indikatoren</a:t>
                      </a:r>
                    </a:p>
                  </a:txBody>
                  <a:tcPr/>
                </a:tc>
                <a:extLst>
                  <a:ext uri="{0D108BD9-81ED-4DB2-BD59-A6C34878D82A}">
                    <a16:rowId xmlns:a16="http://schemas.microsoft.com/office/drawing/2014/main" xmlns="" val="469431275"/>
                  </a:ext>
                </a:extLst>
              </a:tr>
              <a:tr h="76957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000" b="0" i="0" u="none" strike="noStrike" kern="1200" baseline="0">
                          <a:solidFill>
                            <a:schemeClr val="dk1"/>
                          </a:solidFill>
                          <a:latin typeface="+mn-lt"/>
                          <a:ea typeface="+mn-ea"/>
                          <a:cs typeface="+mn-cs"/>
                        </a:rPr>
                        <a:t>Das pädagogische Personal erweitert seine interkulturellen Kompetenzen. 	</a:t>
                      </a:r>
                    </a:p>
                    <a:p>
                      <a:endParaRPr lang="de-DE" sz="100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000" b="0" i="0" u="none" strike="noStrike" kern="1200" baseline="0">
                          <a:solidFill>
                            <a:schemeClr val="dk1"/>
                          </a:solidFill>
                          <a:latin typeface="+mn-lt"/>
                          <a:ea typeface="+mn-ea"/>
                          <a:cs typeface="+mn-cs"/>
                        </a:rPr>
                        <a:t>x % des pädagogischen Personals hat in den letzten drei Jahren an einem Weiterbildungsangebot zum Thema der Interkulturellen Öffnung teilgenommen. 	</a:t>
                      </a:r>
                    </a:p>
                    <a:p>
                      <a:endParaRPr lang="de-DE" sz="1000">
                        <a:latin typeface="+mn-lt"/>
                      </a:endParaRPr>
                    </a:p>
                  </a:txBody>
                  <a:tcPr/>
                </a:tc>
                <a:extLst>
                  <a:ext uri="{0D108BD9-81ED-4DB2-BD59-A6C34878D82A}">
                    <a16:rowId xmlns:a16="http://schemas.microsoft.com/office/drawing/2014/main" xmlns="" val="2094291041"/>
                  </a:ext>
                </a:extLst>
              </a:tr>
              <a:tr h="555802">
                <a:tc>
                  <a:txBody>
                    <a:bodyPr/>
                    <a:lstStyle/>
                    <a:p>
                      <a:r>
                        <a:rPr lang="de-DE" sz="1000" b="0" i="0" u="none" strike="noStrike" kern="1200" baseline="0">
                          <a:solidFill>
                            <a:schemeClr val="dk1"/>
                          </a:solidFill>
                          <a:latin typeface="+mn-lt"/>
                          <a:ea typeface="+mn-ea"/>
                          <a:cs typeface="+mn-cs"/>
                        </a:rPr>
                        <a:t>Schule öffnet sich dem interkulturellen Umfeld.		</a:t>
                      </a:r>
                    </a:p>
                    <a:p>
                      <a:endParaRPr lang="de-DE" sz="1000">
                        <a:latin typeface="+mn-lt"/>
                      </a:endParaRPr>
                    </a:p>
                  </a:txBody>
                  <a:tcPr/>
                </a:tc>
                <a:tc>
                  <a:txBody>
                    <a:bodyPr/>
                    <a:lstStyle/>
                    <a:p>
                      <a:r>
                        <a:rPr lang="de-DE" sz="1000" b="0" i="0" u="none" strike="noStrike" kern="1200" baseline="0">
                          <a:solidFill>
                            <a:schemeClr val="dk1"/>
                          </a:solidFill>
                          <a:latin typeface="+mn-lt"/>
                          <a:ea typeface="+mn-ea"/>
                          <a:cs typeface="+mn-cs"/>
                        </a:rPr>
                        <a:t>Schülergruppen besuchen zielgerichtet religiöse und kulturelle Einrichtungen von Migrantinnen und Migranten. 	</a:t>
                      </a:r>
                    </a:p>
                  </a:txBody>
                  <a:tcPr/>
                </a:tc>
                <a:extLst>
                  <a:ext uri="{0D108BD9-81ED-4DB2-BD59-A6C34878D82A}">
                    <a16:rowId xmlns:a16="http://schemas.microsoft.com/office/drawing/2014/main" xmlns="" val="1146202475"/>
                  </a:ext>
                </a:extLst>
              </a:tr>
              <a:tr h="9833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000" b="0" i="0" u="none" strike="noStrike" kern="1200" baseline="0">
                          <a:solidFill>
                            <a:schemeClr val="dk1"/>
                          </a:solidFill>
                          <a:latin typeface="+mn-lt"/>
                          <a:ea typeface="+mn-ea"/>
                          <a:cs typeface="+mn-cs"/>
                        </a:rPr>
                        <a:t>Die Teilhabe von Schülerinnen und Schülern mit Zuwanderungsgeschichte ist gegeben. 	</a:t>
                      </a:r>
                      <a:endParaRPr lang="de-DE" sz="100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000" b="0" i="0" u="none" strike="noStrike" kern="1200" baseline="0">
                          <a:solidFill>
                            <a:schemeClr val="dk1"/>
                          </a:solidFill>
                          <a:latin typeface="+mn-lt"/>
                          <a:ea typeface="+mn-ea"/>
                          <a:cs typeface="+mn-cs"/>
                        </a:rPr>
                        <a:t>Die Teilhabe von Schülerinnen und Schülern mit Zuwanderungsgeschichte in den Gremien der Schülervertretung entspricht dem prozentualen Anteil der von Schülerinnen und Schülern mit Zuwanderungsgeschichte in der Schule. 	</a:t>
                      </a:r>
                    </a:p>
                    <a:p>
                      <a:endParaRPr lang="de-DE" sz="1000">
                        <a:latin typeface="+mn-lt"/>
                      </a:endParaRPr>
                    </a:p>
                  </a:txBody>
                  <a:tcPr/>
                </a:tc>
                <a:extLst>
                  <a:ext uri="{0D108BD9-81ED-4DB2-BD59-A6C34878D82A}">
                    <a16:rowId xmlns:a16="http://schemas.microsoft.com/office/drawing/2014/main" xmlns="" val="2207986808"/>
                  </a:ext>
                </a:extLst>
              </a:tr>
              <a:tr h="1410881">
                <a:tc>
                  <a:txBody>
                    <a:bodyPr/>
                    <a:lstStyle/>
                    <a:p>
                      <a:r>
                        <a:rPr lang="de-DE" sz="1000" b="0" i="0" u="none" strike="noStrike" kern="1200" baseline="0">
                          <a:solidFill>
                            <a:schemeClr val="dk1"/>
                          </a:solidFill>
                          <a:latin typeface="+mn-lt"/>
                          <a:ea typeface="+mn-ea"/>
                          <a:cs typeface="+mn-cs"/>
                        </a:rPr>
                        <a:t>In der Schule werden unterschiedliche Medien zur Sprachförderung genutzt. 	</a:t>
                      </a:r>
                      <a:endParaRPr lang="de-DE" sz="1000">
                        <a:latin typeface="+mn-lt"/>
                      </a:endParaRPr>
                    </a:p>
                  </a:txBody>
                  <a:tcPr/>
                </a:tc>
                <a:tc>
                  <a:txBody>
                    <a:bodyPr/>
                    <a:lstStyle/>
                    <a:p>
                      <a:r>
                        <a:rPr lang="de-DE" sz="1000" b="0" i="0" u="none" strike="noStrike" kern="1200" baseline="0">
                          <a:solidFill>
                            <a:schemeClr val="dk1"/>
                          </a:solidFill>
                          <a:latin typeface="+mn-lt"/>
                          <a:ea typeface="+mn-ea"/>
                          <a:cs typeface="+mn-cs"/>
                        </a:rPr>
                        <a:t>x-mal pro Woche/Monat/Jahr findet der Besuch der örtlichen/ schuleigenen Bibliothek statt. </a:t>
                      </a:r>
                    </a:p>
                    <a:p>
                      <a:r>
                        <a:rPr lang="de-DE" sz="1000" b="0" i="0" u="none" strike="noStrike" kern="1200" baseline="0">
                          <a:solidFill>
                            <a:schemeClr val="dk1"/>
                          </a:solidFill>
                          <a:latin typeface="+mn-lt"/>
                          <a:ea typeface="+mn-ea"/>
                          <a:cs typeface="+mn-cs"/>
                        </a:rPr>
                        <a:t>Digitale Medien (Internet, CD, Filme) kommen einmal im Monat zur Förderung der Sprachkompetenz zum Einsatz.	</a:t>
                      </a:r>
                    </a:p>
                    <a:p>
                      <a:endParaRPr lang="de-DE" sz="1000">
                        <a:latin typeface="+mn-lt"/>
                      </a:endParaRPr>
                    </a:p>
                    <a:p>
                      <a:endParaRPr lang="de-DE" sz="1000">
                        <a:latin typeface="+mn-lt"/>
                      </a:endParaRPr>
                    </a:p>
                  </a:txBody>
                  <a:tcPr/>
                </a:tc>
                <a:extLst>
                  <a:ext uri="{0D108BD9-81ED-4DB2-BD59-A6C34878D82A}">
                    <a16:rowId xmlns:a16="http://schemas.microsoft.com/office/drawing/2014/main" xmlns="" val="527392819"/>
                  </a:ext>
                </a:extLst>
              </a:tr>
            </a:tbl>
          </a:graphicData>
        </a:graphic>
      </p:graphicFrame>
    </p:spTree>
    <p:extLst>
      <p:ext uri="{BB962C8B-B14F-4D97-AF65-F5344CB8AC3E}">
        <p14:creationId xmlns:p14="http://schemas.microsoft.com/office/powerpoint/2010/main" val="210627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rm 5"/>
          <p:cNvSpPr/>
          <p:nvPr/>
        </p:nvSpPr>
        <p:spPr>
          <a:xfrm>
            <a:off x="387208" y="1546978"/>
            <a:ext cx="10560676" cy="5026719"/>
          </a:xfrm>
          <a:prstGeom prst="swooshArrow">
            <a:avLst>
              <a:gd name="adj1" fmla="val 25000"/>
              <a:gd name="adj2" fmla="val 25000"/>
            </a:avLst>
          </a:prstGeom>
          <a:solidFill>
            <a:srgbClr val="61D24E"/>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7" name="Ellipse 6"/>
          <p:cNvSpPr/>
          <p:nvPr/>
        </p:nvSpPr>
        <p:spPr>
          <a:xfrm>
            <a:off x="1270456" y="5456240"/>
            <a:ext cx="155981" cy="155981"/>
          </a:xfrm>
          <a:prstGeom prst="ellipse">
            <a:avLst/>
          </a:prstGeom>
          <a:solidFill>
            <a:srgbClr val="00206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8" name="Gruppieren 7"/>
          <p:cNvGrpSpPr/>
          <p:nvPr/>
        </p:nvGrpSpPr>
        <p:grpSpPr>
          <a:xfrm>
            <a:off x="1270457" y="5932189"/>
            <a:ext cx="2177260" cy="728553"/>
            <a:chOff x="1991893" y="3210776"/>
            <a:chExt cx="956973" cy="1047843"/>
          </a:xfrm>
        </p:grpSpPr>
        <p:sp>
          <p:nvSpPr>
            <p:cNvPr id="25" name="Rechteck 24"/>
            <p:cNvSpPr/>
            <p:nvPr/>
          </p:nvSpPr>
          <p:spPr>
            <a:xfrm>
              <a:off x="2060451" y="3210776"/>
              <a:ext cx="888415" cy="100879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6" name="Rechteck 25"/>
            <p:cNvSpPr/>
            <p:nvPr/>
          </p:nvSpPr>
          <p:spPr>
            <a:xfrm>
              <a:off x="1991893" y="3249827"/>
              <a:ext cx="888415" cy="100879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2651" tIns="0" rIns="0" bIns="0" numCol="1" spcCol="1270" anchor="t" anchorCtr="0">
              <a:noAutofit/>
            </a:bodyPr>
            <a:lstStyle/>
            <a:p>
              <a:pPr lvl="0" algn="l" defTabSz="400050">
                <a:lnSpc>
                  <a:spcPct val="90000"/>
                </a:lnSpc>
                <a:spcBef>
                  <a:spcPct val="0"/>
                </a:spcBef>
                <a:spcAft>
                  <a:spcPct val="35000"/>
                </a:spcAft>
              </a:pPr>
              <a:r>
                <a:rPr lang="de-DE" sz="2000" kern="1200">
                  <a:latin typeface="+mj-lt"/>
                </a:rPr>
                <a:t>Notwendigkeit erkennen</a:t>
              </a:r>
            </a:p>
          </p:txBody>
        </p:sp>
      </p:grpSp>
      <p:sp>
        <p:nvSpPr>
          <p:cNvPr id="9" name="Ellipse 8"/>
          <p:cNvSpPr/>
          <p:nvPr/>
        </p:nvSpPr>
        <p:spPr>
          <a:xfrm>
            <a:off x="2896976" y="4308078"/>
            <a:ext cx="244144" cy="244144"/>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10" name="Gruppieren 9"/>
          <p:cNvGrpSpPr/>
          <p:nvPr/>
        </p:nvGrpSpPr>
        <p:grpSpPr>
          <a:xfrm>
            <a:off x="2771741" y="2657845"/>
            <a:ext cx="2895804" cy="2775401"/>
            <a:chOff x="2727504" y="2500735"/>
            <a:chExt cx="1707694" cy="2775401"/>
          </a:xfrm>
        </p:grpSpPr>
        <p:sp>
          <p:nvSpPr>
            <p:cNvPr id="23" name="Rechteck 22"/>
            <p:cNvSpPr/>
            <p:nvPr/>
          </p:nvSpPr>
          <p:spPr>
            <a:xfrm>
              <a:off x="2739311" y="2500735"/>
              <a:ext cx="1125778" cy="5948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4" name="Rechteck 23"/>
            <p:cNvSpPr/>
            <p:nvPr/>
          </p:nvSpPr>
          <p:spPr>
            <a:xfrm>
              <a:off x="2727504" y="4681253"/>
              <a:ext cx="1707694" cy="59488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9367" tIns="0" rIns="0" bIns="0" numCol="1" spcCol="1270" anchor="t" anchorCtr="0">
              <a:noAutofit/>
            </a:bodyPr>
            <a:lstStyle/>
            <a:p>
              <a:pPr lvl="0" algn="l" defTabSz="400050">
                <a:lnSpc>
                  <a:spcPct val="90000"/>
                </a:lnSpc>
                <a:spcBef>
                  <a:spcPct val="0"/>
                </a:spcBef>
                <a:spcAft>
                  <a:spcPct val="35000"/>
                </a:spcAft>
              </a:pPr>
              <a:r>
                <a:rPr lang="de-DE" sz="2000" kern="1200">
                  <a:latin typeface="+mj-lt"/>
                </a:rPr>
                <a:t>Rahmen-</a:t>
              </a:r>
            </a:p>
            <a:p>
              <a:pPr lvl="0" algn="l" defTabSz="400050">
                <a:lnSpc>
                  <a:spcPct val="90000"/>
                </a:lnSpc>
                <a:spcBef>
                  <a:spcPct val="0"/>
                </a:spcBef>
                <a:spcAft>
                  <a:spcPct val="35000"/>
                </a:spcAft>
              </a:pPr>
              <a:r>
                <a:rPr lang="de-DE" sz="2000" kern="1200">
                  <a:latin typeface="+mj-lt"/>
                </a:rPr>
                <a:t>-bedingungen </a:t>
              </a:r>
            </a:p>
            <a:p>
              <a:pPr lvl="0" algn="l" defTabSz="400050">
                <a:lnSpc>
                  <a:spcPct val="90000"/>
                </a:lnSpc>
                <a:spcBef>
                  <a:spcPct val="0"/>
                </a:spcBef>
                <a:spcAft>
                  <a:spcPct val="35000"/>
                </a:spcAft>
              </a:pPr>
              <a:r>
                <a:rPr lang="de-DE" sz="2000" kern="1200">
                  <a:latin typeface="+mj-lt"/>
                </a:rPr>
                <a:t>schaffen</a:t>
              </a:r>
            </a:p>
          </p:txBody>
        </p:sp>
      </p:grpSp>
      <p:sp>
        <p:nvSpPr>
          <p:cNvPr id="11" name="Ellipse 10"/>
          <p:cNvSpPr/>
          <p:nvPr/>
        </p:nvSpPr>
        <p:spPr>
          <a:xfrm>
            <a:off x="4877617" y="3452576"/>
            <a:ext cx="325526" cy="325526"/>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12" name="Gruppieren 11"/>
          <p:cNvGrpSpPr/>
          <p:nvPr/>
        </p:nvGrpSpPr>
        <p:grpSpPr>
          <a:xfrm>
            <a:off x="4607823" y="3289316"/>
            <a:ext cx="3197265" cy="2387534"/>
            <a:chOff x="3950490" y="2075612"/>
            <a:chExt cx="3197265" cy="1174614"/>
          </a:xfrm>
        </p:grpSpPr>
        <p:sp>
          <p:nvSpPr>
            <p:cNvPr id="21" name="Rechteck 20"/>
            <p:cNvSpPr/>
            <p:nvPr/>
          </p:nvSpPr>
          <p:spPr>
            <a:xfrm>
              <a:off x="3979386" y="2075612"/>
              <a:ext cx="1308887" cy="55329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Rechteck 21"/>
            <p:cNvSpPr/>
            <p:nvPr/>
          </p:nvSpPr>
          <p:spPr>
            <a:xfrm>
              <a:off x="3950490" y="2696934"/>
              <a:ext cx="3197265" cy="55329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2490" tIns="0" rIns="0" bIns="0" numCol="1" spcCol="1270" anchor="t" anchorCtr="0">
              <a:noAutofit/>
            </a:bodyPr>
            <a:lstStyle/>
            <a:p>
              <a:pPr lvl="0" algn="l" defTabSz="400050">
                <a:lnSpc>
                  <a:spcPct val="90000"/>
                </a:lnSpc>
                <a:spcBef>
                  <a:spcPct val="0"/>
                </a:spcBef>
                <a:spcAft>
                  <a:spcPct val="35000"/>
                </a:spcAft>
              </a:pPr>
              <a:r>
                <a:rPr lang="de-DE" sz="2000" kern="1200">
                  <a:solidFill>
                    <a:schemeClr val="tx1"/>
                  </a:solidFill>
                  <a:latin typeface="+mj-lt"/>
                </a:rPr>
                <a:t>Ausgangssituation analysieren </a:t>
              </a:r>
              <a:r>
                <a:rPr lang="de-DE" sz="2000">
                  <a:solidFill>
                    <a:schemeClr val="tx1"/>
                  </a:solidFill>
                  <a:latin typeface="+mj-lt"/>
                </a:rPr>
                <a:t>&amp;</a:t>
              </a:r>
              <a:r>
                <a:rPr lang="de-DE" sz="2000" kern="1200">
                  <a:solidFill>
                    <a:schemeClr val="tx1"/>
                  </a:solidFill>
                  <a:latin typeface="+mj-lt"/>
                </a:rPr>
                <a:t> Handlungsbedarfe benennen</a:t>
              </a:r>
            </a:p>
          </p:txBody>
        </p:sp>
      </p:grpSp>
      <p:sp>
        <p:nvSpPr>
          <p:cNvPr id="13" name="Ellipse 12"/>
          <p:cNvSpPr/>
          <p:nvPr/>
        </p:nvSpPr>
        <p:spPr>
          <a:xfrm>
            <a:off x="7564056" y="2705541"/>
            <a:ext cx="420471" cy="420471"/>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14" name="Gruppieren 13"/>
          <p:cNvGrpSpPr/>
          <p:nvPr/>
        </p:nvGrpSpPr>
        <p:grpSpPr>
          <a:xfrm>
            <a:off x="6983745" y="2925925"/>
            <a:ext cx="2867508" cy="1638029"/>
            <a:chOff x="5413312" y="1616238"/>
            <a:chExt cx="1514285" cy="1638029"/>
          </a:xfrm>
        </p:grpSpPr>
        <p:sp>
          <p:nvSpPr>
            <p:cNvPr id="19" name="Rechteck 18"/>
            <p:cNvSpPr/>
            <p:nvPr/>
          </p:nvSpPr>
          <p:spPr>
            <a:xfrm>
              <a:off x="5571237" y="1616238"/>
              <a:ext cx="1356360" cy="36339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0" name="Rechteck 19"/>
            <p:cNvSpPr/>
            <p:nvPr/>
          </p:nvSpPr>
          <p:spPr>
            <a:xfrm>
              <a:off x="5413312" y="2329658"/>
              <a:ext cx="1356360" cy="92460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22799" tIns="0" rIns="0" bIns="0" numCol="1" spcCol="1270" anchor="t" anchorCtr="0">
              <a:noAutofit/>
            </a:bodyPr>
            <a:lstStyle/>
            <a:p>
              <a:pPr lvl="0" algn="l" defTabSz="400050">
                <a:lnSpc>
                  <a:spcPct val="90000"/>
                </a:lnSpc>
                <a:spcBef>
                  <a:spcPct val="0"/>
                </a:spcBef>
                <a:spcAft>
                  <a:spcPct val="35000"/>
                </a:spcAft>
              </a:pPr>
              <a:r>
                <a:rPr lang="de-DE" sz="2000" kern="1200">
                  <a:latin typeface="+mj-lt"/>
                </a:rPr>
                <a:t>Ziele formulieren und </a:t>
              </a:r>
              <a:r>
                <a:rPr lang="de-DE" sz="2000">
                  <a:latin typeface="+mj-lt"/>
                </a:rPr>
                <a:t>Maßnahmenplan</a:t>
              </a:r>
              <a:r>
                <a:rPr lang="de-DE" sz="2000" kern="1200">
                  <a:latin typeface="+mj-lt"/>
                </a:rPr>
                <a:t> entwickeln</a:t>
              </a:r>
            </a:p>
          </p:txBody>
        </p:sp>
      </p:grpSp>
      <p:sp>
        <p:nvSpPr>
          <p:cNvPr id="15" name="Ellipse 14"/>
          <p:cNvSpPr/>
          <p:nvPr/>
        </p:nvSpPr>
        <p:spPr>
          <a:xfrm>
            <a:off x="9694632" y="2389964"/>
            <a:ext cx="535762" cy="535762"/>
          </a:xfrm>
          <a:prstGeom prst="ellipse">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16" name="Gruppieren 15"/>
          <p:cNvGrpSpPr/>
          <p:nvPr/>
        </p:nvGrpSpPr>
        <p:grpSpPr>
          <a:xfrm>
            <a:off x="7805088" y="3974893"/>
            <a:ext cx="3830413" cy="512102"/>
            <a:chOff x="6673211" y="1230960"/>
            <a:chExt cx="3830413" cy="512102"/>
          </a:xfrm>
        </p:grpSpPr>
        <p:sp>
          <p:nvSpPr>
            <p:cNvPr id="17" name="Rechteck 16"/>
            <p:cNvSpPr/>
            <p:nvPr/>
          </p:nvSpPr>
          <p:spPr>
            <a:xfrm>
              <a:off x="6673211" y="1423769"/>
              <a:ext cx="1356360" cy="31929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Rechteck 17"/>
            <p:cNvSpPr/>
            <p:nvPr/>
          </p:nvSpPr>
          <p:spPr>
            <a:xfrm>
              <a:off x="8336171" y="1230960"/>
              <a:ext cx="2167453" cy="31929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83889" tIns="0" rIns="0" bIns="0" numCol="1" spcCol="1270" anchor="t" anchorCtr="0">
              <a:noAutofit/>
            </a:bodyPr>
            <a:lstStyle/>
            <a:p>
              <a:pPr lvl="0" algn="l" defTabSz="400050">
                <a:lnSpc>
                  <a:spcPct val="90000"/>
                </a:lnSpc>
                <a:spcBef>
                  <a:spcPct val="0"/>
                </a:spcBef>
                <a:spcAft>
                  <a:spcPct val="35000"/>
                </a:spcAft>
              </a:pPr>
              <a:r>
                <a:rPr lang="de-DE" sz="2000" kern="1200">
                  <a:latin typeface="+mj-lt"/>
                </a:rPr>
                <a:t>Umsetzung und Evaluation</a:t>
              </a:r>
            </a:p>
          </p:txBody>
        </p:sp>
      </p:grpSp>
      <p:sp>
        <p:nvSpPr>
          <p:cNvPr id="27" name="Textfeld 26"/>
          <p:cNvSpPr txBox="1"/>
          <p:nvPr/>
        </p:nvSpPr>
        <p:spPr>
          <a:xfrm>
            <a:off x="1627568" y="695798"/>
            <a:ext cx="9753600" cy="646331"/>
          </a:xfrm>
          <a:prstGeom prst="rect">
            <a:avLst/>
          </a:prstGeom>
          <a:noFill/>
        </p:spPr>
        <p:txBody>
          <a:bodyPr wrap="square" rtlCol="0">
            <a:spAutoFit/>
          </a:bodyPr>
          <a:lstStyle/>
          <a:p>
            <a:pPr algn="ctr"/>
            <a:r>
              <a:rPr lang="de-DE" sz="3600" b="1">
                <a:latin typeface="+mj-lt"/>
              </a:rPr>
              <a:t>Schritte der interkulturelle Öffnung von Schulen </a:t>
            </a:r>
          </a:p>
        </p:txBody>
      </p:sp>
    </p:spTree>
    <p:extLst>
      <p:ext uri="{BB962C8B-B14F-4D97-AF65-F5344CB8AC3E}">
        <p14:creationId xmlns:p14="http://schemas.microsoft.com/office/powerpoint/2010/main" val="2944814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66490" y="559416"/>
            <a:ext cx="10348686" cy="957943"/>
          </a:xfrm>
        </p:spPr>
        <p:txBody>
          <a:bodyPr>
            <a:noAutofit/>
          </a:bodyPr>
          <a:lstStyle/>
          <a:p>
            <a:pPr algn="ctr"/>
            <a:r>
              <a:rPr lang="de-DE" b="1"/>
              <a:t>Das vorliegende Konzept:</a:t>
            </a:r>
            <a:br>
              <a:rPr lang="de-DE" b="1"/>
            </a:br>
            <a:endParaRPr lang="de-DE" b="1"/>
          </a:p>
        </p:txBody>
      </p:sp>
      <p:sp>
        <p:nvSpPr>
          <p:cNvPr id="3" name="Inhaltsplatzhalter 2"/>
          <p:cNvSpPr>
            <a:spLocks noGrp="1"/>
          </p:cNvSpPr>
          <p:nvPr>
            <p:ph idx="1"/>
          </p:nvPr>
        </p:nvSpPr>
        <p:spPr>
          <a:xfrm>
            <a:off x="1466490" y="1517359"/>
            <a:ext cx="9581882" cy="5162409"/>
          </a:xfrm>
        </p:spPr>
        <p:txBody>
          <a:bodyPr>
            <a:normAutofit lnSpcReduction="10000"/>
          </a:bodyPr>
          <a:lstStyle/>
          <a:p>
            <a:r>
              <a:rPr lang="de-DE" sz="2800">
                <a:latin typeface="+mj-lt"/>
              </a:rPr>
              <a:t>erzieht unsere Schülerinnen und Schüler zu einem vorurteilsfreien bzw. antirassistischen Miteinander</a:t>
            </a:r>
          </a:p>
          <a:p>
            <a:r>
              <a:rPr lang="de-DE" sz="2800">
                <a:latin typeface="+mj-lt"/>
              </a:rPr>
              <a:t>sensibilisiert unsere Schüler-, Lehrer- und Elternschaft und verhilft beim Erwerb interkultureller Kompetenzen</a:t>
            </a:r>
          </a:p>
          <a:p>
            <a:r>
              <a:rPr lang="de-DE" sz="2800">
                <a:latin typeface="+mj-lt"/>
              </a:rPr>
              <a:t>ermöglicht den Schülerinnen und Schülern bildungssprachliche Kompetenzen zu erwerben</a:t>
            </a:r>
          </a:p>
          <a:p>
            <a:r>
              <a:rPr lang="de-DE" sz="2800">
                <a:latin typeface="+mj-lt"/>
              </a:rPr>
              <a:t>ermöglicht Chancengleichheit</a:t>
            </a:r>
          </a:p>
          <a:p>
            <a:r>
              <a:rPr lang="de-DE" sz="2800">
                <a:latin typeface="+mj-lt"/>
              </a:rPr>
              <a:t>ermöglicht eine stärkere Einbindung der Elternschaft ins Schulleben</a:t>
            </a:r>
          </a:p>
          <a:p>
            <a:r>
              <a:rPr lang="de-DE" sz="2800">
                <a:latin typeface="+mj-lt"/>
              </a:rPr>
              <a:t>Reflexion- und Evaluationsmöglichkeiten über bestehende und neue Strukturen  </a:t>
            </a:r>
          </a:p>
          <a:p>
            <a:endParaRPr lang="de-DE" sz="2800">
              <a:latin typeface="+mj-lt"/>
            </a:endParaRPr>
          </a:p>
          <a:p>
            <a:endParaRPr lang="de-DE" sz="2800">
              <a:latin typeface="+mj-lt"/>
            </a:endParaRPr>
          </a:p>
          <a:p>
            <a:endParaRPr lang="de-DE" sz="2800">
              <a:latin typeface="+mj-lt"/>
            </a:endParaRPr>
          </a:p>
          <a:p>
            <a:endParaRPr lang="de-DE" sz="2800">
              <a:latin typeface="+mj-lt"/>
            </a:endParaRPr>
          </a:p>
          <a:p>
            <a:pPr marL="0" indent="0">
              <a:buNone/>
            </a:pPr>
            <a:endParaRPr lang="de-DE" sz="2800">
              <a:latin typeface="+mj-lt"/>
            </a:endParaRPr>
          </a:p>
        </p:txBody>
      </p:sp>
    </p:spTree>
    <p:extLst>
      <p:ext uri="{BB962C8B-B14F-4D97-AF65-F5344CB8AC3E}">
        <p14:creationId xmlns:p14="http://schemas.microsoft.com/office/powerpoint/2010/main" val="2486335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501127" y="258164"/>
            <a:ext cx="10690873" cy="1200329"/>
          </a:xfrm>
          <a:prstGeom prst="rect">
            <a:avLst/>
          </a:prstGeom>
          <a:noFill/>
        </p:spPr>
        <p:txBody>
          <a:bodyPr wrap="square" rtlCol="0">
            <a:spAutoFit/>
          </a:bodyPr>
          <a:lstStyle/>
          <a:p>
            <a:pPr algn="ctr"/>
            <a:r>
              <a:rPr lang="de-DE" sz="3600" b="1">
                <a:latin typeface="+mj-lt"/>
              </a:rPr>
              <a:t>Arbeitsgruppeneinteilung für die Interkulturelle Öffnung der Geschwister-Scholl-Schule</a:t>
            </a:r>
          </a:p>
        </p:txBody>
      </p:sp>
      <p:graphicFrame>
        <p:nvGraphicFramePr>
          <p:cNvPr id="3" name="Tabelle 2"/>
          <p:cNvGraphicFramePr>
            <a:graphicFrameLocks noGrp="1"/>
          </p:cNvGraphicFramePr>
          <p:nvPr>
            <p:extLst>
              <p:ext uri="{D42A27DB-BD31-4B8C-83A1-F6EECF244321}">
                <p14:modId xmlns:p14="http://schemas.microsoft.com/office/powerpoint/2010/main" val="1025708374"/>
              </p:ext>
            </p:extLst>
          </p:nvPr>
        </p:nvGraphicFramePr>
        <p:xfrm>
          <a:off x="1090973" y="2162629"/>
          <a:ext cx="10517184" cy="3831773"/>
        </p:xfrm>
        <a:graphic>
          <a:graphicData uri="http://schemas.openxmlformats.org/drawingml/2006/table">
            <a:tbl>
              <a:tblPr firstRow="1" bandRow="1">
                <a:tableStyleId>{5C22544A-7EE6-4342-B048-85BDC9FD1C3A}</a:tableStyleId>
              </a:tblPr>
              <a:tblGrid>
                <a:gridCol w="1483156">
                  <a:extLst>
                    <a:ext uri="{9D8B030D-6E8A-4147-A177-3AD203B41FA5}">
                      <a16:colId xmlns:a16="http://schemas.microsoft.com/office/drawing/2014/main" xmlns="" val="20000"/>
                    </a:ext>
                  </a:extLst>
                </a:gridCol>
                <a:gridCol w="1421207">
                  <a:extLst>
                    <a:ext uri="{9D8B030D-6E8A-4147-A177-3AD203B41FA5}">
                      <a16:colId xmlns:a16="http://schemas.microsoft.com/office/drawing/2014/main" xmlns="" val="20001"/>
                    </a:ext>
                  </a:extLst>
                </a:gridCol>
                <a:gridCol w="1511420">
                  <a:extLst>
                    <a:ext uri="{9D8B030D-6E8A-4147-A177-3AD203B41FA5}">
                      <a16:colId xmlns:a16="http://schemas.microsoft.com/office/drawing/2014/main" xmlns="" val="20002"/>
                    </a:ext>
                  </a:extLst>
                </a:gridCol>
                <a:gridCol w="1471928">
                  <a:extLst>
                    <a:ext uri="{9D8B030D-6E8A-4147-A177-3AD203B41FA5}">
                      <a16:colId xmlns:a16="http://schemas.microsoft.com/office/drawing/2014/main" xmlns="" val="20003"/>
                    </a:ext>
                  </a:extLst>
                </a:gridCol>
                <a:gridCol w="1588751">
                  <a:extLst>
                    <a:ext uri="{9D8B030D-6E8A-4147-A177-3AD203B41FA5}">
                      <a16:colId xmlns:a16="http://schemas.microsoft.com/office/drawing/2014/main" xmlns="" val="20004"/>
                    </a:ext>
                  </a:extLst>
                </a:gridCol>
                <a:gridCol w="1520361">
                  <a:extLst>
                    <a:ext uri="{9D8B030D-6E8A-4147-A177-3AD203B41FA5}">
                      <a16:colId xmlns:a16="http://schemas.microsoft.com/office/drawing/2014/main" xmlns="" val="20005"/>
                    </a:ext>
                  </a:extLst>
                </a:gridCol>
                <a:gridCol w="1520361">
                  <a:extLst>
                    <a:ext uri="{9D8B030D-6E8A-4147-A177-3AD203B41FA5}">
                      <a16:colId xmlns:a16="http://schemas.microsoft.com/office/drawing/2014/main" xmlns="" val="20006"/>
                    </a:ext>
                  </a:extLst>
                </a:gridCol>
              </a:tblGrid>
              <a:tr h="1134126">
                <a:tc>
                  <a:txBody>
                    <a:bodyPr/>
                    <a:lstStyle/>
                    <a:p>
                      <a:pPr algn="ctr"/>
                      <a:r>
                        <a:rPr kumimoji="0" lang="de-DE" sz="2200" b="1" kern="1200">
                          <a:solidFill>
                            <a:schemeClr val="lt1"/>
                          </a:solidFill>
                          <a:effectLst/>
                          <a:latin typeface="+mn-lt"/>
                          <a:ea typeface="+mn-ea"/>
                          <a:cs typeface="+mn-cs"/>
                        </a:rPr>
                        <a:t>Jahrgang 5</a:t>
                      </a:r>
                      <a:endParaRPr lang="de-DE" sz="22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200" b="1" kern="1200">
                          <a:solidFill>
                            <a:schemeClr val="lt1"/>
                          </a:solidFill>
                          <a:effectLst/>
                          <a:latin typeface="+mn-lt"/>
                          <a:ea typeface="+mn-ea"/>
                          <a:cs typeface="+mn-cs"/>
                        </a:rPr>
                        <a:t>Jahrgang</a:t>
                      </a:r>
                      <a:r>
                        <a:rPr kumimoji="0" lang="de-DE" sz="2200" b="1" kern="1200" baseline="0">
                          <a:solidFill>
                            <a:schemeClr val="lt1"/>
                          </a:solidFill>
                          <a:effectLst/>
                          <a:latin typeface="+mn-lt"/>
                          <a:ea typeface="+mn-ea"/>
                          <a:cs typeface="+mn-cs"/>
                        </a:rPr>
                        <a:t> </a:t>
                      </a:r>
                      <a:r>
                        <a:rPr kumimoji="0" lang="de-DE" sz="2200" b="1" kern="1200">
                          <a:solidFill>
                            <a:schemeClr val="lt1"/>
                          </a:solidFill>
                          <a:effectLst/>
                          <a:latin typeface="+mn-lt"/>
                          <a:ea typeface="+mn-ea"/>
                          <a:cs typeface="+mn-cs"/>
                        </a:rPr>
                        <a:t>6</a:t>
                      </a:r>
                      <a:endParaRPr lang="de-DE" sz="22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200" b="1" kern="1200">
                          <a:solidFill>
                            <a:schemeClr val="lt1"/>
                          </a:solidFill>
                          <a:effectLst/>
                          <a:latin typeface="+mn-lt"/>
                          <a:ea typeface="+mn-ea"/>
                          <a:cs typeface="+mn-cs"/>
                        </a:rPr>
                        <a:t>Jahrgang 7</a:t>
                      </a:r>
                      <a:endParaRPr lang="de-DE" sz="22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200" b="1" kern="1200">
                          <a:solidFill>
                            <a:schemeClr val="lt1"/>
                          </a:solidFill>
                          <a:effectLst/>
                          <a:latin typeface="+mn-lt"/>
                          <a:ea typeface="+mn-ea"/>
                          <a:cs typeface="+mn-cs"/>
                        </a:rPr>
                        <a:t>Jahrgang 8</a:t>
                      </a:r>
                      <a:endParaRPr lang="de-DE" sz="22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200" b="1" kern="1200">
                          <a:solidFill>
                            <a:schemeClr val="lt1"/>
                          </a:solidFill>
                          <a:effectLst/>
                          <a:latin typeface="+mn-lt"/>
                          <a:ea typeface="+mn-ea"/>
                          <a:cs typeface="+mn-cs"/>
                        </a:rPr>
                        <a:t>Jahrgang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200" b="1" kern="1200">
                          <a:solidFill>
                            <a:schemeClr val="lt1"/>
                          </a:solidFill>
                          <a:effectLst/>
                          <a:latin typeface="+mn-lt"/>
                          <a:ea typeface="+mn-ea"/>
                          <a:cs typeface="+mn-cs"/>
                        </a:rPr>
                        <a:t>9 </a:t>
                      </a:r>
                      <a:endParaRPr lang="de-DE" sz="22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200" b="1" kern="1200">
                          <a:solidFill>
                            <a:schemeClr val="lt1"/>
                          </a:solidFill>
                          <a:effectLst/>
                          <a:latin typeface="+mn-lt"/>
                          <a:ea typeface="+mn-ea"/>
                          <a:cs typeface="+mn-cs"/>
                        </a:rPr>
                        <a:t>Jahrgang 10 </a:t>
                      </a:r>
                      <a:endParaRPr lang="de-DE" sz="220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2200"/>
                        <a:t>Sprach-</a:t>
                      </a:r>
                    </a:p>
                    <a:p>
                      <a:pPr marL="0" marR="0" lvl="0" indent="0" algn="ctr" defTabSz="914400" rtl="0" eaLnBrk="1" fontAlgn="auto" latinLnBrk="0" hangingPunct="1">
                        <a:lnSpc>
                          <a:spcPct val="100000"/>
                        </a:lnSpc>
                        <a:spcBef>
                          <a:spcPts val="0"/>
                        </a:spcBef>
                        <a:spcAft>
                          <a:spcPts val="0"/>
                        </a:spcAft>
                        <a:buClrTx/>
                        <a:buSzTx/>
                        <a:buFontTx/>
                        <a:buNone/>
                        <a:tabLst/>
                        <a:defRPr/>
                      </a:pPr>
                      <a:r>
                        <a:rPr lang="de-DE" sz="2200"/>
                        <a:t>-sensibler</a:t>
                      </a:r>
                    </a:p>
                    <a:p>
                      <a:pPr marL="0" marR="0" lvl="0" indent="0" algn="ctr" defTabSz="914400" rtl="0" eaLnBrk="1" fontAlgn="auto" latinLnBrk="0" hangingPunct="1">
                        <a:lnSpc>
                          <a:spcPct val="100000"/>
                        </a:lnSpc>
                        <a:spcBef>
                          <a:spcPts val="0"/>
                        </a:spcBef>
                        <a:spcAft>
                          <a:spcPts val="0"/>
                        </a:spcAft>
                        <a:buClrTx/>
                        <a:buSzTx/>
                        <a:buFontTx/>
                        <a:buNone/>
                        <a:tabLst/>
                        <a:defRPr/>
                      </a:pPr>
                      <a:r>
                        <a:rPr lang="de-DE" sz="2200"/>
                        <a:t>FU</a:t>
                      </a:r>
                    </a:p>
                  </a:txBody>
                  <a:tcPr/>
                </a:tc>
                <a:extLst>
                  <a:ext uri="{0D108BD9-81ED-4DB2-BD59-A6C34878D82A}">
                    <a16:rowId xmlns:a16="http://schemas.microsoft.com/office/drawing/2014/main" xmlns="" val="10000"/>
                  </a:ext>
                </a:extLst>
              </a:tr>
              <a:tr h="732113">
                <a:tc>
                  <a:txBody>
                    <a:bodyPr/>
                    <a:lstStyle/>
                    <a:p>
                      <a:pPr algn="ctr"/>
                      <a:r>
                        <a:rPr lang="de-DE" sz="2200" b="1"/>
                        <a:t>FL</a:t>
                      </a:r>
                    </a:p>
                  </a:txBody>
                  <a:tcPr/>
                </a:tc>
                <a:tc>
                  <a:txBody>
                    <a:bodyPr/>
                    <a:lstStyle/>
                    <a:p>
                      <a:pPr lvl="0" algn="ctr">
                        <a:buNone/>
                      </a:pPr>
                      <a:r>
                        <a:rPr lang="de-DE" sz="2200" b="1"/>
                        <a:t>FL</a:t>
                      </a:r>
                    </a:p>
                  </a:txBody>
                  <a:tcPr/>
                </a:tc>
                <a:tc>
                  <a:txBody>
                    <a:bodyPr/>
                    <a:lstStyle/>
                    <a:p>
                      <a:pPr lvl="0" algn="ctr">
                        <a:buNone/>
                      </a:pPr>
                      <a:r>
                        <a:rPr lang="de-DE" sz="2200" b="1"/>
                        <a:t>FL</a:t>
                      </a:r>
                    </a:p>
                  </a:txBody>
                  <a:tcPr/>
                </a:tc>
                <a:tc>
                  <a:txBody>
                    <a:bodyPr/>
                    <a:lstStyle/>
                    <a:p>
                      <a:pPr lvl="0" algn="ctr">
                        <a:buNone/>
                      </a:pPr>
                      <a:r>
                        <a:rPr lang="de-DE" sz="2200" b="1"/>
                        <a:t>FL</a:t>
                      </a:r>
                    </a:p>
                  </a:txBody>
                  <a:tcPr/>
                </a:tc>
                <a:tc>
                  <a:txBody>
                    <a:bodyPr/>
                    <a:lstStyle/>
                    <a:p>
                      <a:pPr lvl="0" algn="ctr">
                        <a:buNone/>
                      </a:pPr>
                      <a:r>
                        <a:rPr lang="de-DE" sz="2200" b="1"/>
                        <a:t>FL</a:t>
                      </a:r>
                    </a:p>
                  </a:txBody>
                  <a:tcPr/>
                </a:tc>
                <a:tc>
                  <a:txBody>
                    <a:bodyPr/>
                    <a:lstStyle/>
                    <a:p>
                      <a:pPr lvl="0" algn="ctr">
                        <a:buNone/>
                      </a:pPr>
                      <a:r>
                        <a:rPr lang="de-DE" sz="2200" b="1"/>
                        <a:t>FL</a:t>
                      </a:r>
                    </a:p>
                  </a:txBody>
                  <a:tcPr/>
                </a:tc>
                <a:tc>
                  <a:txBody>
                    <a:bodyPr/>
                    <a:lstStyle/>
                    <a:p>
                      <a:pPr lvl="0" algn="ctr">
                        <a:buNone/>
                      </a:pPr>
                      <a:r>
                        <a:rPr lang="de-DE" sz="2200" b="1"/>
                        <a:t>FL</a:t>
                      </a:r>
                    </a:p>
                  </a:txBody>
                  <a:tcPr/>
                </a:tc>
                <a:extLst>
                  <a:ext uri="{0D108BD9-81ED-4DB2-BD59-A6C34878D82A}">
                    <a16:rowId xmlns:a16="http://schemas.microsoft.com/office/drawing/2014/main" xmlns="" val="10001"/>
                  </a:ext>
                </a:extLst>
              </a:tr>
              <a:tr h="655178">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pPr algn="ctr"/>
                      <a:endParaRPr lang="de-DE" sz="2200"/>
                    </a:p>
                  </a:txBody>
                  <a:tcPr/>
                </a:tc>
                <a:tc>
                  <a:txBody>
                    <a:bodyPr/>
                    <a:lstStyle/>
                    <a:p>
                      <a:pPr algn="ctr"/>
                      <a:endParaRPr lang="de-DE" sz="2200"/>
                    </a:p>
                  </a:txBody>
                  <a:tcPr/>
                </a:tc>
                <a:extLst>
                  <a:ext uri="{0D108BD9-81ED-4DB2-BD59-A6C34878D82A}">
                    <a16:rowId xmlns:a16="http://schemas.microsoft.com/office/drawing/2014/main" xmlns="" val="10002"/>
                  </a:ext>
                </a:extLst>
              </a:tr>
              <a:tr h="655178">
                <a:tc>
                  <a:txBody>
                    <a:bodyPr/>
                    <a:lstStyle/>
                    <a:p>
                      <a:pPr algn="ctr"/>
                      <a:endParaRPr lang="de-DE" sz="2200"/>
                    </a:p>
                  </a:txBody>
                  <a:tcPr/>
                </a:tc>
                <a:tc>
                  <a:txBody>
                    <a:bodyPr/>
                    <a:lstStyle/>
                    <a:p>
                      <a:pPr algn="ctr"/>
                      <a:endParaRPr lang="de-DE" sz="2200"/>
                    </a:p>
                  </a:txBody>
                  <a:tcPr/>
                </a:tc>
                <a:tc>
                  <a:txBody>
                    <a:bodyPr/>
                    <a:lstStyle/>
                    <a:p>
                      <a:pPr algn="ctr"/>
                      <a:endParaRPr lang="de-DE" sz="2200"/>
                    </a:p>
                  </a:txBody>
                  <a:tcPr/>
                </a:tc>
                <a:tc>
                  <a:txBody>
                    <a:bodyPr/>
                    <a:lstStyle/>
                    <a:p>
                      <a:pPr algn="ctr"/>
                      <a:endParaRPr lang="de-DE" sz="2200"/>
                    </a:p>
                  </a:txBody>
                  <a:tcPr/>
                </a:tc>
                <a:tc>
                  <a:txBody>
                    <a:bodyPr/>
                    <a:lstStyle/>
                    <a:p>
                      <a:pPr algn="ctr"/>
                      <a:endParaRPr lang="de-DE" sz="2200"/>
                    </a:p>
                  </a:txBody>
                  <a:tcPr/>
                </a:tc>
                <a:tc>
                  <a:txBody>
                    <a:bodyPr/>
                    <a:lstStyle/>
                    <a:p>
                      <a:pPr algn="ctr"/>
                      <a:endParaRPr lang="de-DE" sz="2200"/>
                    </a:p>
                  </a:txBody>
                  <a:tcPr/>
                </a:tc>
                <a:tc>
                  <a:txBody>
                    <a:bodyPr/>
                    <a:lstStyle/>
                    <a:p>
                      <a:pPr algn="ctr"/>
                      <a:endParaRPr lang="de-DE" sz="2200"/>
                    </a:p>
                  </a:txBody>
                  <a:tcPr/>
                </a:tc>
                <a:extLst>
                  <a:ext uri="{0D108BD9-81ED-4DB2-BD59-A6C34878D82A}">
                    <a16:rowId xmlns:a16="http://schemas.microsoft.com/office/drawing/2014/main" xmlns="" val="10003"/>
                  </a:ext>
                </a:extLst>
              </a:tr>
              <a:tr h="655178">
                <a:tc>
                  <a:txBody>
                    <a:bodyPr/>
                    <a:lstStyle/>
                    <a:p>
                      <a:pPr algn="ctr"/>
                      <a:endParaRPr lang="de-DE" sz="2200"/>
                    </a:p>
                  </a:txBody>
                  <a:tcPr/>
                </a:tc>
                <a:tc>
                  <a:txBody>
                    <a:bodyPr/>
                    <a:lstStyle/>
                    <a:p>
                      <a:pPr algn="ctr"/>
                      <a:endParaRPr lang="de-DE" sz="2200"/>
                    </a:p>
                  </a:txBody>
                  <a:tcPr/>
                </a:tc>
                <a:tc>
                  <a:txBody>
                    <a:bodyPr/>
                    <a:lstStyle/>
                    <a:p>
                      <a:pPr algn="ctr"/>
                      <a:endParaRPr lang="de-DE" sz="2200"/>
                    </a:p>
                  </a:txBody>
                  <a:tcPr/>
                </a:tc>
                <a:tc>
                  <a:txBody>
                    <a:bodyPr/>
                    <a:lstStyle/>
                    <a:p>
                      <a:endParaRPr lang="de-DE"/>
                    </a:p>
                  </a:txBody>
                  <a:tcPr/>
                </a:tc>
                <a:tc>
                  <a:txBody>
                    <a:bodyPr/>
                    <a:lstStyle/>
                    <a:p>
                      <a:endParaRPr lang="de-DE"/>
                    </a:p>
                  </a:txBody>
                  <a:tcPr/>
                </a:tc>
                <a:tc>
                  <a:txBody>
                    <a:bodyPr/>
                    <a:lstStyle/>
                    <a:p>
                      <a:pPr algn="ctr"/>
                      <a:endParaRPr lang="de-DE" sz="2200"/>
                    </a:p>
                  </a:txBody>
                  <a:tcPr/>
                </a:tc>
                <a:tc>
                  <a:txBody>
                    <a:bodyPr/>
                    <a:lstStyle/>
                    <a:p>
                      <a:pPr algn="ctr"/>
                      <a:endParaRPr lang="de-DE" sz="220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584238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xmlns="" id="{53D27C4A-0699-3A42-8DAC-47535EDE8ABD}"/>
              </a:ext>
            </a:extLst>
          </p:cNvPr>
          <p:cNvSpPr txBox="1"/>
          <p:nvPr/>
        </p:nvSpPr>
        <p:spPr>
          <a:xfrm>
            <a:off x="1674253" y="166310"/>
            <a:ext cx="9967414" cy="1200329"/>
          </a:xfrm>
          <a:prstGeom prst="rect">
            <a:avLst/>
          </a:prstGeom>
          <a:noFill/>
        </p:spPr>
        <p:txBody>
          <a:bodyPr wrap="square" rtlCol="0">
            <a:spAutoFit/>
          </a:bodyPr>
          <a:lstStyle/>
          <a:p>
            <a:pPr algn="ctr"/>
            <a:r>
              <a:rPr lang="de-DE" sz="3600" b="1">
                <a:solidFill>
                  <a:schemeClr val="accent2">
                    <a:lumMod val="75000"/>
                  </a:schemeClr>
                </a:solidFill>
                <a:latin typeface="Garamond" panose="02020404030301010803" pitchFamily="18" charset="0"/>
              </a:rPr>
              <a:t>Handlungsebene Kooperationspartner/Öffentlichkeitsarbeit</a:t>
            </a:r>
          </a:p>
        </p:txBody>
      </p:sp>
      <p:graphicFrame>
        <p:nvGraphicFramePr>
          <p:cNvPr id="5" name="Tabelle 4">
            <a:extLst>
              <a:ext uri="{FF2B5EF4-FFF2-40B4-BE49-F238E27FC236}">
                <a16:creationId xmlns:a16="http://schemas.microsoft.com/office/drawing/2014/main" xmlns="" id="{BB568B59-0769-EA41-9CB6-5FCA22A07E7C}"/>
              </a:ext>
            </a:extLst>
          </p:cNvPr>
          <p:cNvGraphicFramePr>
            <a:graphicFrameLocks noGrp="1"/>
          </p:cNvGraphicFramePr>
          <p:nvPr>
            <p:extLst>
              <p:ext uri="{D42A27DB-BD31-4B8C-83A1-F6EECF244321}">
                <p14:modId xmlns:p14="http://schemas.microsoft.com/office/powerpoint/2010/main" val="3170584953"/>
              </p:ext>
            </p:extLst>
          </p:nvPr>
        </p:nvGraphicFramePr>
        <p:xfrm>
          <a:off x="1952829" y="1422091"/>
          <a:ext cx="9478295" cy="4937760"/>
        </p:xfrm>
        <a:graphic>
          <a:graphicData uri="http://schemas.openxmlformats.org/drawingml/2006/table">
            <a:tbl>
              <a:tblPr firstRow="1" bandRow="1">
                <a:tableStyleId>{5C22544A-7EE6-4342-B048-85BDC9FD1C3A}</a:tableStyleId>
              </a:tblPr>
              <a:tblGrid>
                <a:gridCol w="2005635">
                  <a:extLst>
                    <a:ext uri="{9D8B030D-6E8A-4147-A177-3AD203B41FA5}">
                      <a16:colId xmlns:a16="http://schemas.microsoft.com/office/drawing/2014/main" xmlns="" val="20000"/>
                    </a:ext>
                  </a:extLst>
                </a:gridCol>
                <a:gridCol w="2042926">
                  <a:extLst>
                    <a:ext uri="{9D8B030D-6E8A-4147-A177-3AD203B41FA5}">
                      <a16:colId xmlns:a16="http://schemas.microsoft.com/office/drawing/2014/main" xmlns="" val="20001"/>
                    </a:ext>
                  </a:extLst>
                </a:gridCol>
                <a:gridCol w="1452821">
                  <a:extLst>
                    <a:ext uri="{9D8B030D-6E8A-4147-A177-3AD203B41FA5}">
                      <a16:colId xmlns:a16="http://schemas.microsoft.com/office/drawing/2014/main" xmlns="" val="20002"/>
                    </a:ext>
                  </a:extLst>
                </a:gridCol>
                <a:gridCol w="1964531">
                  <a:extLst>
                    <a:ext uri="{9D8B030D-6E8A-4147-A177-3AD203B41FA5}">
                      <a16:colId xmlns:a16="http://schemas.microsoft.com/office/drawing/2014/main" xmlns="" val="20003"/>
                    </a:ext>
                  </a:extLst>
                </a:gridCol>
                <a:gridCol w="2012382">
                  <a:extLst>
                    <a:ext uri="{9D8B030D-6E8A-4147-A177-3AD203B41FA5}">
                      <a16:colId xmlns:a16="http://schemas.microsoft.com/office/drawing/2014/main" xmlns="" val="20004"/>
                    </a:ext>
                  </a:extLst>
                </a:gridCol>
              </a:tblGrid>
              <a:tr h="613693">
                <a:tc>
                  <a:txBody>
                    <a:bodyPr/>
                    <a:lstStyle/>
                    <a:p>
                      <a:pPr algn="ctr"/>
                      <a:r>
                        <a:rPr lang="de-DE">
                          <a:latin typeface="Garamond" panose="02020404030301010803" pitchFamily="18" charset="0"/>
                        </a:rPr>
                        <a:t>WAS?</a:t>
                      </a:r>
                    </a:p>
                    <a:p>
                      <a:pPr algn="ctr"/>
                      <a:r>
                        <a:rPr lang="de-DE">
                          <a:latin typeface="Garamond" panose="02020404030301010803" pitchFamily="18" charset="0"/>
                        </a:rPr>
                        <a:t>ZIEL</a:t>
                      </a:r>
                    </a:p>
                  </a:txBody>
                  <a:tcPr>
                    <a:solidFill>
                      <a:schemeClr val="accent6">
                        <a:lumMod val="60000"/>
                        <a:lumOff val="40000"/>
                      </a:schemeClr>
                    </a:solidFill>
                  </a:tcPr>
                </a:tc>
                <a:tc>
                  <a:txBody>
                    <a:bodyPr/>
                    <a:lstStyle/>
                    <a:p>
                      <a:pPr algn="ctr"/>
                      <a:r>
                        <a:rPr lang="de-DE">
                          <a:latin typeface="Garamond" panose="02020404030301010803" pitchFamily="18" charset="0"/>
                        </a:rPr>
                        <a:t>WIE?</a:t>
                      </a:r>
                    </a:p>
                    <a:p>
                      <a:pPr algn="ctr"/>
                      <a:endParaRPr lang="de-DE">
                        <a:latin typeface="Garamond" panose="02020404030301010803" pitchFamily="18" charset="0"/>
                      </a:endParaRPr>
                    </a:p>
                  </a:txBody>
                  <a:tcPr>
                    <a:solidFill>
                      <a:schemeClr val="accent6">
                        <a:lumMod val="60000"/>
                        <a:lumOff val="40000"/>
                      </a:schemeClr>
                    </a:solidFill>
                  </a:tcPr>
                </a:tc>
                <a:tc>
                  <a:txBody>
                    <a:bodyPr/>
                    <a:lstStyle/>
                    <a:p>
                      <a:pPr algn="ctr"/>
                      <a:r>
                        <a:rPr lang="de-DE">
                          <a:latin typeface="Garamond" panose="02020404030301010803" pitchFamily="18" charset="0"/>
                        </a:rPr>
                        <a:t>WER?</a:t>
                      </a:r>
                    </a:p>
                  </a:txBody>
                  <a:tcPr>
                    <a:solidFill>
                      <a:schemeClr val="accent6">
                        <a:lumMod val="60000"/>
                        <a:lumOff val="40000"/>
                      </a:schemeClr>
                    </a:solidFill>
                  </a:tcPr>
                </a:tc>
                <a:tc>
                  <a:txBody>
                    <a:bodyPr/>
                    <a:lstStyle/>
                    <a:p>
                      <a:pPr algn="ctr"/>
                      <a:r>
                        <a:rPr lang="de-DE">
                          <a:latin typeface="Garamond" panose="02020404030301010803" pitchFamily="18" charset="0"/>
                        </a:rPr>
                        <a:t>ZIEL?</a:t>
                      </a:r>
                    </a:p>
                  </a:txBody>
                  <a:tcPr>
                    <a:solidFill>
                      <a:schemeClr val="accent6">
                        <a:lumMod val="60000"/>
                        <a:lumOff val="40000"/>
                      </a:schemeClr>
                    </a:solidFill>
                  </a:tcPr>
                </a:tc>
                <a:tc>
                  <a:txBody>
                    <a:bodyPr/>
                    <a:lstStyle/>
                    <a:p>
                      <a:pPr algn="ctr"/>
                      <a:r>
                        <a:rPr lang="de-DE">
                          <a:latin typeface="Garamond" panose="02020404030301010803" pitchFamily="18" charset="0"/>
                        </a:rPr>
                        <a:t>WANN?</a:t>
                      </a:r>
                    </a:p>
                  </a:txBody>
                  <a:tcPr>
                    <a:solidFill>
                      <a:schemeClr val="accent6">
                        <a:lumMod val="60000"/>
                        <a:lumOff val="40000"/>
                      </a:schemeClr>
                    </a:solidFill>
                  </a:tcPr>
                </a:tc>
                <a:extLst>
                  <a:ext uri="{0D108BD9-81ED-4DB2-BD59-A6C34878D82A}">
                    <a16:rowId xmlns:a16="http://schemas.microsoft.com/office/drawing/2014/main" xmlns="" val="10000"/>
                  </a:ext>
                </a:extLst>
              </a:tr>
              <a:tr h="686924">
                <a:tc>
                  <a:txBody>
                    <a:bodyPr/>
                    <a:lstStyle/>
                    <a:p>
                      <a:r>
                        <a:rPr lang="de-DE">
                          <a:latin typeface="Garamond" panose="02020404030301010803" pitchFamily="18" charset="0"/>
                        </a:rPr>
                        <a:t>Presse - EV</a:t>
                      </a:r>
                    </a:p>
                  </a:txBody>
                  <a:tcPr>
                    <a:solidFill>
                      <a:schemeClr val="accent6">
                        <a:lumMod val="60000"/>
                        <a:lumOff val="40000"/>
                      </a:schemeClr>
                    </a:solidFill>
                  </a:tcPr>
                </a:tc>
                <a:tc>
                  <a:txBody>
                    <a:bodyPr/>
                    <a:lstStyle/>
                    <a:p>
                      <a:r>
                        <a:rPr lang="de-DE">
                          <a:latin typeface="Garamond" panose="02020404030301010803" pitchFamily="18" charset="0"/>
                        </a:rPr>
                        <a:t>Redakteur einladen</a:t>
                      </a:r>
                    </a:p>
                  </a:txBody>
                  <a:tcPr/>
                </a:tc>
                <a:tc>
                  <a:txBody>
                    <a:bodyPr/>
                    <a:lstStyle/>
                    <a:p>
                      <a:r>
                        <a:rPr lang="de-DE">
                          <a:latin typeface="Garamond"/>
                        </a:rPr>
                        <a:t>WO</a:t>
                      </a:r>
                      <a:endParaRPr lang="de-DE">
                        <a:latin typeface="Garamond" panose="02020404030301010803"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atin typeface="Garamond" panose="02020404030301010803" pitchFamily="18" charset="0"/>
                        </a:rPr>
                        <a:t>Öffentlichkeits-</a:t>
                      </a:r>
                    </a:p>
                    <a:p>
                      <a:pPr marL="0" marR="0" lvl="0" indent="0" algn="l" defTabSz="457200" rtl="0" eaLnBrk="1" fontAlgn="auto" latinLnBrk="0" hangingPunct="1">
                        <a:lnSpc>
                          <a:spcPct val="100000"/>
                        </a:lnSpc>
                        <a:spcBef>
                          <a:spcPts val="0"/>
                        </a:spcBef>
                        <a:spcAft>
                          <a:spcPts val="0"/>
                        </a:spcAft>
                        <a:buClrTx/>
                        <a:buSzTx/>
                        <a:buFontTx/>
                        <a:buNone/>
                        <a:tabLst/>
                        <a:defRPr/>
                      </a:pPr>
                      <a:r>
                        <a:rPr lang="de-DE">
                          <a:latin typeface="Garamond" panose="02020404030301010803" pitchFamily="18" charset="0"/>
                        </a:rPr>
                        <a:t>-arbeit</a:t>
                      </a:r>
                    </a:p>
                    <a:p>
                      <a:endParaRPr lang="de-DE">
                        <a:latin typeface="Garamond" panose="02020404030301010803" pitchFamily="18" charset="0"/>
                      </a:endParaRPr>
                    </a:p>
                  </a:txBody>
                  <a:tcPr/>
                </a:tc>
                <a:tc>
                  <a:txBody>
                    <a:bodyPr/>
                    <a:lstStyle/>
                    <a:p>
                      <a:r>
                        <a:rPr lang="de-DE">
                          <a:latin typeface="Garamond" panose="02020404030301010803" pitchFamily="18" charset="0"/>
                        </a:rPr>
                        <a:t>Während der Workshops</a:t>
                      </a:r>
                    </a:p>
                  </a:txBody>
                  <a:tcPr/>
                </a:tc>
                <a:extLst>
                  <a:ext uri="{0D108BD9-81ED-4DB2-BD59-A6C34878D82A}">
                    <a16:rowId xmlns:a16="http://schemas.microsoft.com/office/drawing/2014/main" xmlns="" val="10003"/>
                  </a:ext>
                </a:extLst>
              </a:tr>
              <a:tr h="531303">
                <a:tc>
                  <a:txBody>
                    <a:bodyPr/>
                    <a:lstStyle/>
                    <a:p>
                      <a:r>
                        <a:rPr lang="de-DE">
                          <a:latin typeface="Garamond" panose="02020404030301010803" pitchFamily="18" charset="0"/>
                        </a:rPr>
                        <a:t>Homepage</a:t>
                      </a:r>
                    </a:p>
                  </a:txBody>
                  <a:tcPr>
                    <a:solidFill>
                      <a:schemeClr val="accent6">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atin typeface="Garamond" panose="02020404030301010803" pitchFamily="18" charset="0"/>
                        </a:rPr>
                        <a:t>Texte/Bilder</a:t>
                      </a:r>
                      <a:r>
                        <a:rPr lang="de-DE" baseline="0">
                          <a:latin typeface="Garamond" panose="02020404030301010803" pitchFamily="18" charset="0"/>
                        </a:rPr>
                        <a:t> </a:t>
                      </a:r>
                      <a:endParaRPr lang="de-DE">
                        <a:latin typeface="Garamond" panose="02020404030301010803" pitchFamily="18" charset="0"/>
                      </a:endParaRPr>
                    </a:p>
                    <a:p>
                      <a:endParaRPr lang="de-DE">
                        <a:latin typeface="Garamond" panose="02020404030301010803" pitchFamily="18" charset="0"/>
                      </a:endParaRPr>
                    </a:p>
                  </a:txBody>
                  <a:tcPr/>
                </a:tc>
                <a:tc>
                  <a:txBody>
                    <a:bodyPr/>
                    <a:lstStyle/>
                    <a:p>
                      <a:r>
                        <a:rPr lang="de-DE">
                          <a:latin typeface="Garamond"/>
                        </a:rPr>
                        <a:t>WO</a:t>
                      </a:r>
                      <a:endParaRPr lang="de-DE">
                        <a:latin typeface="Garamond" panose="02020404030301010803" pitchFamily="18" charset="0"/>
                      </a:endParaRPr>
                    </a:p>
                    <a:p>
                      <a:endParaRPr lang="de-DE">
                        <a:latin typeface="Garamond"/>
                      </a:endParaRPr>
                    </a:p>
                  </a:txBody>
                  <a:tcPr/>
                </a:tc>
                <a:tc>
                  <a:txBody>
                    <a:bodyPr/>
                    <a:lstStyle/>
                    <a:p>
                      <a:r>
                        <a:rPr lang="de-DE">
                          <a:latin typeface="Garamond" panose="02020404030301010803" pitchFamily="18" charset="0"/>
                        </a:rPr>
                        <a:t>Öffentlichkeits-</a:t>
                      </a:r>
                    </a:p>
                    <a:p>
                      <a:r>
                        <a:rPr lang="de-DE">
                          <a:latin typeface="Garamond" panose="02020404030301010803" pitchFamily="18" charset="0"/>
                        </a:rPr>
                        <a:t>-arbeit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atin typeface="Garamond" panose="02020404030301010803" pitchFamily="18" charset="0"/>
                        </a:rPr>
                        <a:t>Während der Workshops</a:t>
                      </a:r>
                    </a:p>
                    <a:p>
                      <a:endParaRPr lang="de-DE">
                        <a:latin typeface="Garamond" panose="02020404030301010803" pitchFamily="18" charset="0"/>
                      </a:endParaRPr>
                    </a:p>
                  </a:txBody>
                  <a:tcPr/>
                </a:tc>
                <a:extLst>
                  <a:ext uri="{0D108BD9-81ED-4DB2-BD59-A6C34878D82A}">
                    <a16:rowId xmlns:a16="http://schemas.microsoft.com/office/drawing/2014/main" xmlns="" val="10002"/>
                  </a:ext>
                </a:extLst>
              </a:tr>
              <a:tr h="531303">
                <a:tc>
                  <a:txBody>
                    <a:bodyPr/>
                    <a:lstStyle/>
                    <a:p>
                      <a:pPr lvl="0">
                        <a:buNone/>
                      </a:pPr>
                      <a:r>
                        <a:rPr lang="de-DE">
                          <a:latin typeface="Garamond"/>
                        </a:rPr>
                        <a:t>Ministerium für Familie, Kinder, Flüchtlinge und  Integration</a:t>
                      </a:r>
                    </a:p>
                  </a:txBody>
                  <a:tcPr>
                    <a:solidFill>
                      <a:schemeClr val="accent6">
                        <a:lumMod val="60000"/>
                        <a:lumOff val="40000"/>
                      </a:schemeClr>
                    </a:solidFill>
                  </a:tcPr>
                </a:tc>
                <a:tc>
                  <a:txBody>
                    <a:bodyPr/>
                    <a:lstStyle/>
                    <a:p>
                      <a:pPr lvl="0">
                        <a:buNone/>
                      </a:pPr>
                      <a:r>
                        <a:rPr lang="de-DE">
                          <a:latin typeface="Garamond"/>
                        </a:rPr>
                        <a:t>Workshop,</a:t>
                      </a:r>
                    </a:p>
                    <a:p>
                      <a:pPr lvl="0">
                        <a:buNone/>
                      </a:pPr>
                      <a:r>
                        <a:rPr lang="de-DE">
                          <a:latin typeface="Garamond"/>
                        </a:rPr>
                        <a:t>Elternabend,</a:t>
                      </a:r>
                    </a:p>
                    <a:p>
                      <a:pPr lvl="0">
                        <a:buNone/>
                      </a:pPr>
                      <a:r>
                        <a:rPr lang="de-DE">
                          <a:latin typeface="Garamond"/>
                        </a:rPr>
                        <a:t>Lehrerfortbildung</a:t>
                      </a:r>
                    </a:p>
                  </a:txBody>
                  <a:tcPr/>
                </a:tc>
                <a:tc>
                  <a:txBody>
                    <a:bodyPr/>
                    <a:lstStyle/>
                    <a:p>
                      <a:pPr lvl="0">
                        <a:buNone/>
                      </a:pPr>
                      <a:endParaRPr lang="de-DE">
                        <a:latin typeface="Garamond"/>
                      </a:endParaRPr>
                    </a:p>
                  </a:txBody>
                  <a:tcPr/>
                </a:tc>
                <a:tc>
                  <a:txBody>
                    <a:bodyPr/>
                    <a:lstStyle/>
                    <a:p>
                      <a:pPr lvl="0">
                        <a:buNone/>
                      </a:pPr>
                      <a:r>
                        <a:rPr lang="de-DE">
                          <a:latin typeface="Garamond"/>
                        </a:rPr>
                        <a:t>Sensibilisierung gegen Rassismus und Antisemitismus</a:t>
                      </a:r>
                    </a:p>
                  </a:txBody>
                  <a:tcPr/>
                </a:tc>
                <a:tc>
                  <a:txBody>
                    <a:bodyPr/>
                    <a:lstStyle/>
                    <a:p>
                      <a:pPr lvl="0">
                        <a:buNone/>
                      </a:pPr>
                      <a:r>
                        <a:rPr lang="de-DE">
                          <a:latin typeface="Garamond"/>
                        </a:rPr>
                        <a:t>1.  Halbjahr 20/21</a:t>
                      </a:r>
                    </a:p>
                    <a:p>
                      <a:pPr lvl="0">
                        <a:buNone/>
                      </a:pPr>
                      <a:r>
                        <a:rPr lang="de-DE">
                          <a:latin typeface="Garamond"/>
                        </a:rPr>
                        <a:t>2. Halbjahr 20/21</a:t>
                      </a:r>
                    </a:p>
                  </a:txBody>
                  <a:tcPr/>
                </a:tc>
                <a:extLst>
                  <a:ext uri="{0D108BD9-81ED-4DB2-BD59-A6C34878D82A}">
                    <a16:rowId xmlns:a16="http://schemas.microsoft.com/office/drawing/2014/main" xmlns="" val="2713407982"/>
                  </a:ext>
                </a:extLst>
              </a:tr>
              <a:tr h="531303">
                <a:tc>
                  <a:txBody>
                    <a:bodyPr/>
                    <a:lstStyle/>
                    <a:p>
                      <a:pPr lvl="0">
                        <a:buNone/>
                      </a:pPr>
                      <a:r>
                        <a:rPr lang="de-DE">
                          <a:latin typeface="Garamond"/>
                        </a:rPr>
                        <a:t>Kirche, Moschee</a:t>
                      </a:r>
                    </a:p>
                  </a:txBody>
                  <a:tcPr>
                    <a:solidFill>
                      <a:schemeClr val="accent6">
                        <a:lumMod val="60000"/>
                        <a:lumOff val="40000"/>
                      </a:schemeClr>
                    </a:solidFill>
                  </a:tcPr>
                </a:tc>
                <a:tc>
                  <a:txBody>
                    <a:bodyPr/>
                    <a:lstStyle/>
                    <a:p>
                      <a:pPr lvl="0">
                        <a:buNone/>
                      </a:pPr>
                      <a:r>
                        <a:rPr lang="de-DE">
                          <a:latin typeface="Garamond"/>
                        </a:rPr>
                        <a:t>Multireligiöse Feiern, TRO</a:t>
                      </a:r>
                    </a:p>
                  </a:txBody>
                  <a:tcPr/>
                </a:tc>
                <a:tc>
                  <a:txBody>
                    <a:bodyPr/>
                    <a:lstStyle/>
                    <a:p>
                      <a:pPr lvl="0">
                        <a:buNone/>
                      </a:pPr>
                      <a:r>
                        <a:rPr lang="de-DE">
                          <a:latin typeface="Garamond"/>
                        </a:rPr>
                        <a:t>Schüler</a:t>
                      </a:r>
                    </a:p>
                  </a:txBody>
                  <a:tcPr/>
                </a:tc>
                <a:tc>
                  <a:txBody>
                    <a:bodyPr/>
                    <a:lstStyle/>
                    <a:p>
                      <a:pPr lvl="0">
                        <a:buNone/>
                      </a:pPr>
                      <a:r>
                        <a:rPr lang="de-DE">
                          <a:latin typeface="Garamond"/>
                        </a:rPr>
                        <a:t>Interreligiöser Austausch</a:t>
                      </a:r>
                    </a:p>
                  </a:txBody>
                  <a:tcPr/>
                </a:tc>
                <a:tc>
                  <a:txBody>
                    <a:bodyPr/>
                    <a:lstStyle/>
                    <a:p>
                      <a:pPr lvl="0">
                        <a:buNone/>
                      </a:pPr>
                      <a:r>
                        <a:rPr lang="de-DE">
                          <a:latin typeface="Garamond"/>
                        </a:rPr>
                        <a:t>fortlaufend</a:t>
                      </a:r>
                    </a:p>
                  </a:txBody>
                  <a:tcPr/>
                </a:tc>
                <a:extLst>
                  <a:ext uri="{0D108BD9-81ED-4DB2-BD59-A6C34878D82A}">
                    <a16:rowId xmlns:a16="http://schemas.microsoft.com/office/drawing/2014/main" xmlns="" val="2004248489"/>
                  </a:ext>
                </a:extLst>
              </a:tr>
              <a:tr h="531303">
                <a:tc>
                  <a:txBody>
                    <a:bodyPr/>
                    <a:lstStyle/>
                    <a:p>
                      <a:pPr lvl="0">
                        <a:buNone/>
                      </a:pPr>
                      <a:r>
                        <a:rPr lang="de-DE">
                          <a:latin typeface="Garamond"/>
                        </a:rPr>
                        <a:t>KIWI/Care e. V.</a:t>
                      </a:r>
                    </a:p>
                  </a:txBody>
                  <a:tcPr>
                    <a:solidFill>
                      <a:schemeClr val="accent6">
                        <a:lumMod val="60000"/>
                        <a:lumOff val="40000"/>
                      </a:schemeClr>
                    </a:solidFill>
                  </a:tcPr>
                </a:tc>
                <a:tc>
                  <a:txBody>
                    <a:bodyPr/>
                    <a:lstStyle/>
                    <a:p>
                      <a:pPr lvl="0">
                        <a:buNone/>
                      </a:pPr>
                      <a:r>
                        <a:rPr lang="de-DE">
                          <a:latin typeface="Garamond"/>
                        </a:rPr>
                        <a:t>Workshop</a:t>
                      </a:r>
                    </a:p>
                  </a:txBody>
                  <a:tcPr/>
                </a:tc>
                <a:tc>
                  <a:txBody>
                    <a:bodyPr/>
                    <a:lstStyle/>
                    <a:p>
                      <a:pPr lvl="0">
                        <a:buNone/>
                      </a:pPr>
                      <a:r>
                        <a:rPr lang="de-DE">
                          <a:latin typeface="Garamond"/>
                        </a:rPr>
                        <a:t>Kollegium, Schüler</a:t>
                      </a:r>
                    </a:p>
                  </a:txBody>
                  <a:tcPr/>
                </a:tc>
                <a:tc>
                  <a:txBody>
                    <a:bodyPr/>
                    <a:lstStyle/>
                    <a:p>
                      <a:pPr lvl="0">
                        <a:buNone/>
                      </a:pPr>
                      <a:r>
                        <a:rPr lang="de-DE">
                          <a:latin typeface="Garamond"/>
                        </a:rPr>
                        <a:t>Interkultureller Kompetenzerwerb</a:t>
                      </a:r>
                    </a:p>
                  </a:txBody>
                  <a:tcPr/>
                </a:tc>
                <a:tc>
                  <a:txBody>
                    <a:bodyPr/>
                    <a:lstStyle/>
                    <a:p>
                      <a:pPr lvl="0">
                        <a:buNone/>
                      </a:pPr>
                      <a:r>
                        <a:rPr lang="de-DE">
                          <a:latin typeface="Garamond"/>
                        </a:rPr>
                        <a:t>fortlaufend</a:t>
                      </a:r>
                    </a:p>
                  </a:txBody>
                  <a:tcPr/>
                </a:tc>
                <a:extLst>
                  <a:ext uri="{0D108BD9-81ED-4DB2-BD59-A6C34878D82A}">
                    <a16:rowId xmlns:a16="http://schemas.microsoft.com/office/drawing/2014/main" xmlns="" val="2467595151"/>
                  </a:ext>
                </a:extLst>
              </a:tr>
            </a:tbl>
          </a:graphicData>
        </a:graphic>
      </p:graphicFrame>
    </p:spTree>
    <p:extLst>
      <p:ext uri="{BB962C8B-B14F-4D97-AF65-F5344CB8AC3E}">
        <p14:creationId xmlns:p14="http://schemas.microsoft.com/office/powerpoint/2010/main" val="5551019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xmlns="" id="{53D27C4A-0699-3A42-8DAC-47535EDE8ABD}"/>
              </a:ext>
            </a:extLst>
          </p:cNvPr>
          <p:cNvSpPr txBox="1"/>
          <p:nvPr/>
        </p:nvSpPr>
        <p:spPr>
          <a:xfrm>
            <a:off x="1674253" y="166310"/>
            <a:ext cx="9967414" cy="1200329"/>
          </a:xfrm>
          <a:prstGeom prst="rect">
            <a:avLst/>
          </a:prstGeom>
          <a:noFill/>
        </p:spPr>
        <p:txBody>
          <a:bodyPr wrap="square" rtlCol="0">
            <a:spAutoFit/>
          </a:bodyPr>
          <a:lstStyle/>
          <a:p>
            <a:pPr algn="ctr"/>
            <a:r>
              <a:rPr lang="de-DE" sz="3600" b="1">
                <a:solidFill>
                  <a:schemeClr val="accent2">
                    <a:lumMod val="75000"/>
                  </a:schemeClr>
                </a:solidFill>
                <a:latin typeface="Garamond" panose="02020404030301010803" pitchFamily="18" charset="0"/>
              </a:rPr>
              <a:t>Handlungsebene Kooperationspartner/Öffentlichkeitsarbeit</a:t>
            </a:r>
          </a:p>
        </p:txBody>
      </p:sp>
      <p:graphicFrame>
        <p:nvGraphicFramePr>
          <p:cNvPr id="5" name="Tabelle 4">
            <a:extLst>
              <a:ext uri="{FF2B5EF4-FFF2-40B4-BE49-F238E27FC236}">
                <a16:creationId xmlns:a16="http://schemas.microsoft.com/office/drawing/2014/main" xmlns="" id="{BB568B59-0769-EA41-9CB6-5FCA22A07E7C}"/>
              </a:ext>
            </a:extLst>
          </p:cNvPr>
          <p:cNvGraphicFramePr>
            <a:graphicFrameLocks noGrp="1"/>
          </p:cNvGraphicFramePr>
          <p:nvPr>
            <p:extLst>
              <p:ext uri="{D42A27DB-BD31-4B8C-83A1-F6EECF244321}">
                <p14:modId xmlns:p14="http://schemas.microsoft.com/office/powerpoint/2010/main" val="3315270054"/>
              </p:ext>
            </p:extLst>
          </p:nvPr>
        </p:nvGraphicFramePr>
        <p:xfrm>
          <a:off x="1857360" y="1590367"/>
          <a:ext cx="9478297" cy="4937760"/>
        </p:xfrm>
        <a:graphic>
          <a:graphicData uri="http://schemas.openxmlformats.org/drawingml/2006/table">
            <a:tbl>
              <a:tblPr firstRow="1" bandRow="1">
                <a:tableStyleId>{5C22544A-7EE6-4342-B048-85BDC9FD1C3A}</a:tableStyleId>
              </a:tblPr>
              <a:tblGrid>
                <a:gridCol w="2005636">
                  <a:extLst>
                    <a:ext uri="{9D8B030D-6E8A-4147-A177-3AD203B41FA5}">
                      <a16:colId xmlns:a16="http://schemas.microsoft.com/office/drawing/2014/main" xmlns="" val="20000"/>
                    </a:ext>
                  </a:extLst>
                </a:gridCol>
                <a:gridCol w="2042926">
                  <a:extLst>
                    <a:ext uri="{9D8B030D-6E8A-4147-A177-3AD203B41FA5}">
                      <a16:colId xmlns:a16="http://schemas.microsoft.com/office/drawing/2014/main" xmlns="" val="20001"/>
                    </a:ext>
                  </a:extLst>
                </a:gridCol>
                <a:gridCol w="1638416">
                  <a:extLst>
                    <a:ext uri="{9D8B030D-6E8A-4147-A177-3AD203B41FA5}">
                      <a16:colId xmlns:a16="http://schemas.microsoft.com/office/drawing/2014/main" xmlns="" val="20002"/>
                    </a:ext>
                  </a:extLst>
                </a:gridCol>
                <a:gridCol w="1645830">
                  <a:extLst>
                    <a:ext uri="{9D8B030D-6E8A-4147-A177-3AD203B41FA5}">
                      <a16:colId xmlns:a16="http://schemas.microsoft.com/office/drawing/2014/main" xmlns="" val="20003"/>
                    </a:ext>
                  </a:extLst>
                </a:gridCol>
                <a:gridCol w="2145489">
                  <a:extLst>
                    <a:ext uri="{9D8B030D-6E8A-4147-A177-3AD203B41FA5}">
                      <a16:colId xmlns:a16="http://schemas.microsoft.com/office/drawing/2014/main" xmlns="" val="20004"/>
                    </a:ext>
                  </a:extLst>
                </a:gridCol>
              </a:tblGrid>
              <a:tr h="613693">
                <a:tc>
                  <a:txBody>
                    <a:bodyPr/>
                    <a:lstStyle/>
                    <a:p>
                      <a:pPr algn="ctr"/>
                      <a:r>
                        <a:rPr lang="de-DE">
                          <a:latin typeface="Garamond" panose="02020404030301010803" pitchFamily="18" charset="0"/>
                        </a:rPr>
                        <a:t>WEM?</a:t>
                      </a:r>
                    </a:p>
                    <a:p>
                      <a:pPr algn="ctr"/>
                      <a:endParaRPr lang="de-DE">
                        <a:latin typeface="Garamond" panose="02020404030301010803" pitchFamily="18" charset="0"/>
                      </a:endParaRPr>
                    </a:p>
                  </a:txBody>
                  <a:tcPr>
                    <a:solidFill>
                      <a:schemeClr val="accent6">
                        <a:lumMod val="60000"/>
                        <a:lumOff val="40000"/>
                      </a:schemeClr>
                    </a:solidFill>
                  </a:tcPr>
                </a:tc>
                <a:tc>
                  <a:txBody>
                    <a:bodyPr/>
                    <a:lstStyle/>
                    <a:p>
                      <a:pPr algn="ctr"/>
                      <a:r>
                        <a:rPr lang="de-DE">
                          <a:latin typeface="Garamond" panose="02020404030301010803" pitchFamily="18" charset="0"/>
                        </a:rPr>
                        <a:t>WIE?</a:t>
                      </a:r>
                    </a:p>
                    <a:p>
                      <a:pPr algn="ctr"/>
                      <a:endParaRPr lang="de-DE">
                        <a:latin typeface="Garamond" panose="02020404030301010803" pitchFamily="18" charset="0"/>
                      </a:endParaRPr>
                    </a:p>
                  </a:txBody>
                  <a:tcPr>
                    <a:solidFill>
                      <a:schemeClr val="accent6">
                        <a:lumMod val="60000"/>
                        <a:lumOff val="40000"/>
                      </a:schemeClr>
                    </a:solidFill>
                  </a:tcPr>
                </a:tc>
                <a:tc>
                  <a:txBody>
                    <a:bodyPr/>
                    <a:lstStyle/>
                    <a:p>
                      <a:pPr algn="ctr"/>
                      <a:r>
                        <a:rPr lang="de-DE">
                          <a:latin typeface="Garamond" panose="02020404030301010803" pitchFamily="18" charset="0"/>
                        </a:rPr>
                        <a:t>WER?</a:t>
                      </a:r>
                    </a:p>
                  </a:txBody>
                  <a:tcPr>
                    <a:solidFill>
                      <a:schemeClr val="accent6">
                        <a:lumMod val="60000"/>
                        <a:lumOff val="40000"/>
                      </a:schemeClr>
                    </a:solidFill>
                  </a:tcPr>
                </a:tc>
                <a:tc>
                  <a:txBody>
                    <a:bodyPr/>
                    <a:lstStyle/>
                    <a:p>
                      <a:pPr algn="ctr"/>
                      <a:r>
                        <a:rPr lang="de-DE">
                          <a:latin typeface="Garamond" panose="02020404030301010803" pitchFamily="18" charset="0"/>
                        </a:rPr>
                        <a:t>ZIEL?</a:t>
                      </a:r>
                    </a:p>
                  </a:txBody>
                  <a:tcPr>
                    <a:solidFill>
                      <a:schemeClr val="accent6">
                        <a:lumMod val="60000"/>
                        <a:lumOff val="40000"/>
                      </a:schemeClr>
                    </a:solidFill>
                  </a:tcPr>
                </a:tc>
                <a:tc>
                  <a:txBody>
                    <a:bodyPr/>
                    <a:lstStyle/>
                    <a:p>
                      <a:pPr algn="ctr"/>
                      <a:r>
                        <a:rPr lang="de-DE">
                          <a:latin typeface="Garamond" panose="02020404030301010803" pitchFamily="18" charset="0"/>
                        </a:rPr>
                        <a:t>WANN?</a:t>
                      </a:r>
                    </a:p>
                  </a:txBody>
                  <a:tcPr>
                    <a:solidFill>
                      <a:schemeClr val="accent6">
                        <a:lumMod val="60000"/>
                        <a:lumOff val="40000"/>
                      </a:schemeClr>
                    </a:solidFill>
                  </a:tcPr>
                </a:tc>
                <a:extLst>
                  <a:ext uri="{0D108BD9-81ED-4DB2-BD59-A6C34878D82A}">
                    <a16:rowId xmlns:a16="http://schemas.microsoft.com/office/drawing/2014/main" xmlns="" val="10000"/>
                  </a:ext>
                </a:extLst>
              </a:tr>
              <a:tr h="876704">
                <a:tc>
                  <a:txBody>
                    <a:bodyPr/>
                    <a:lstStyle/>
                    <a:p>
                      <a:r>
                        <a:rPr lang="de-DE">
                          <a:latin typeface="Garamond" panose="02020404030301010803" pitchFamily="18" charset="0"/>
                        </a:rPr>
                        <a:t>Kommunales</a:t>
                      </a:r>
                      <a:r>
                        <a:rPr lang="de-DE" baseline="0">
                          <a:latin typeface="Garamond" panose="02020404030301010803" pitchFamily="18" charset="0"/>
                        </a:rPr>
                        <a:t> Integrationszentrum Steinfurt</a:t>
                      </a:r>
                      <a:endParaRPr lang="de-DE">
                        <a:latin typeface="Garamond" panose="02020404030301010803" pitchFamily="18" charset="0"/>
                      </a:endParaRPr>
                    </a:p>
                  </a:txBody>
                  <a:tcPr>
                    <a:solidFill>
                      <a:schemeClr val="accent6">
                        <a:lumMod val="60000"/>
                        <a:lumOff val="40000"/>
                      </a:schemeClr>
                    </a:solidFill>
                  </a:tcPr>
                </a:tc>
                <a:tc>
                  <a:txBody>
                    <a:bodyPr/>
                    <a:lstStyle/>
                    <a:p>
                      <a:r>
                        <a:rPr lang="de-DE">
                          <a:latin typeface="Garamond" panose="02020404030301010803" pitchFamily="18" charset="0"/>
                        </a:rPr>
                        <a:t>Vorstellung des Konzeptes</a:t>
                      </a:r>
                    </a:p>
                  </a:txBody>
                  <a:tcPr/>
                </a:tc>
                <a:tc>
                  <a:txBody>
                    <a:bodyPr/>
                    <a:lstStyle/>
                    <a:p>
                      <a:r>
                        <a:rPr lang="de-DE">
                          <a:latin typeface="Garamond" panose="02020404030301010803" pitchFamily="18" charset="0"/>
                        </a:rPr>
                        <a:t>CE</a:t>
                      </a:r>
                    </a:p>
                  </a:txBody>
                  <a:tcPr/>
                </a:tc>
                <a:tc>
                  <a:txBody>
                    <a:bodyPr/>
                    <a:lstStyle/>
                    <a:p>
                      <a:r>
                        <a:rPr lang="de-DE">
                          <a:latin typeface="Garamond" panose="02020404030301010803" pitchFamily="18" charset="0"/>
                        </a:rPr>
                        <a:t>Fördermittel erlangen</a:t>
                      </a:r>
                    </a:p>
                  </a:txBody>
                  <a:tcPr/>
                </a:tc>
                <a:tc>
                  <a:txBody>
                    <a:bodyPr/>
                    <a:lstStyle/>
                    <a:p>
                      <a:r>
                        <a:rPr lang="de-DE">
                          <a:latin typeface="Garamond" panose="02020404030301010803" pitchFamily="18" charset="0"/>
                        </a:rPr>
                        <a:t>Jährlich</a:t>
                      </a:r>
                    </a:p>
                  </a:txBody>
                  <a:tcPr/>
                </a:tc>
                <a:extLst>
                  <a:ext uri="{0D108BD9-81ED-4DB2-BD59-A6C34878D82A}">
                    <a16:rowId xmlns:a16="http://schemas.microsoft.com/office/drawing/2014/main" xmlns="" val="10001"/>
                  </a:ext>
                </a:extLst>
              </a:tr>
              <a:tr h="876704">
                <a:tc>
                  <a:txBody>
                    <a:bodyPr/>
                    <a:lstStyle/>
                    <a:p>
                      <a:r>
                        <a:rPr lang="de-DE">
                          <a:latin typeface="Garamond" panose="02020404030301010803" pitchFamily="18" charset="0"/>
                        </a:rPr>
                        <a:t>Förderverein</a:t>
                      </a:r>
                    </a:p>
                  </a:txBody>
                  <a:tcPr>
                    <a:solidFill>
                      <a:schemeClr val="accent6">
                        <a:lumMod val="60000"/>
                        <a:lumOff val="40000"/>
                      </a:schemeClr>
                    </a:solidFill>
                  </a:tcPr>
                </a:tc>
                <a:tc>
                  <a:txBody>
                    <a:bodyPr/>
                    <a:lstStyle/>
                    <a:p>
                      <a:r>
                        <a:rPr lang="de-DE">
                          <a:latin typeface="Garamond" panose="02020404030301010803" pitchFamily="18" charset="0"/>
                        </a:rPr>
                        <a:t>Vorstellung des Konzeptes</a:t>
                      </a:r>
                    </a:p>
                    <a:p>
                      <a:endParaRPr lang="de-DE">
                        <a:latin typeface="Garamond" panose="02020404030301010803" pitchFamily="18" charset="0"/>
                      </a:endParaRPr>
                    </a:p>
                  </a:txBody>
                  <a:tcPr/>
                </a:tc>
                <a:tc>
                  <a:txBody>
                    <a:bodyPr/>
                    <a:lstStyle/>
                    <a:p>
                      <a:r>
                        <a:rPr lang="de-DE">
                          <a:latin typeface="Garamond" panose="02020404030301010803" pitchFamily="18" charset="0"/>
                        </a:rPr>
                        <a:t>CE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atin typeface="Garamond" panose="02020404030301010803" pitchFamily="18" charset="0"/>
                        </a:rPr>
                        <a:t>Fördermittel erlangen</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atin typeface="Garamond" panose="02020404030301010803" pitchFamily="18" charset="0"/>
                        </a:rPr>
                        <a:t>Während der Workshops</a:t>
                      </a:r>
                    </a:p>
                    <a:p>
                      <a:endParaRPr lang="de-DE">
                        <a:latin typeface="Garamond" panose="02020404030301010803" pitchFamily="18" charset="0"/>
                      </a:endParaRPr>
                    </a:p>
                  </a:txBody>
                  <a:tcPr/>
                </a:tc>
                <a:extLst>
                  <a:ext uri="{0D108BD9-81ED-4DB2-BD59-A6C34878D82A}">
                    <a16:rowId xmlns:a16="http://schemas.microsoft.com/office/drawing/2014/main" xmlns="" val="10002"/>
                  </a:ext>
                </a:extLst>
              </a:tr>
              <a:tr h="686924">
                <a:tc>
                  <a:txBody>
                    <a:bodyPr/>
                    <a:lstStyle/>
                    <a:p>
                      <a:r>
                        <a:rPr lang="de-DE">
                          <a:latin typeface="Garamond" panose="02020404030301010803" pitchFamily="18" charset="0"/>
                        </a:rPr>
                        <a:t>Sparkasse</a:t>
                      </a:r>
                    </a:p>
                  </a:txBody>
                  <a:tcPr>
                    <a:solidFill>
                      <a:schemeClr val="accent6">
                        <a:lumMod val="60000"/>
                        <a:lumOff val="40000"/>
                      </a:schemeClr>
                    </a:solidFill>
                  </a:tcPr>
                </a:tc>
                <a:tc>
                  <a:txBody>
                    <a:bodyPr/>
                    <a:lstStyle/>
                    <a:p>
                      <a:r>
                        <a:rPr lang="de-DE">
                          <a:latin typeface="Garamond" panose="02020404030301010803" pitchFamily="18" charset="0"/>
                        </a:rPr>
                        <a:t>Vorstellung des Konzeptes</a:t>
                      </a:r>
                    </a:p>
                  </a:txBody>
                  <a:tcPr/>
                </a:tc>
                <a:tc>
                  <a:txBody>
                    <a:bodyPr/>
                    <a:lstStyle/>
                    <a:p>
                      <a:r>
                        <a:rPr lang="de-DE">
                          <a:latin typeface="Garamond" panose="02020404030301010803" pitchFamily="18" charset="0"/>
                        </a:rPr>
                        <a:t>WO</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atin typeface="Garamond" panose="02020404030301010803" pitchFamily="18" charset="0"/>
                        </a:rPr>
                        <a:t>Fördermittel erlangen</a:t>
                      </a:r>
                    </a:p>
                    <a:p>
                      <a:endParaRPr lang="de-DE">
                        <a:latin typeface="Garamond" panose="02020404030301010803"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atin typeface="Garamond" panose="02020404030301010803" pitchFamily="18" charset="0"/>
                        </a:rPr>
                        <a:t>Jährlich</a:t>
                      </a:r>
                    </a:p>
                    <a:p>
                      <a:endParaRPr lang="de-DE">
                        <a:latin typeface="Garamond" panose="02020404030301010803" pitchFamily="18" charset="0"/>
                      </a:endParaRPr>
                    </a:p>
                  </a:txBody>
                  <a:tcPr/>
                </a:tc>
                <a:extLst>
                  <a:ext uri="{0D108BD9-81ED-4DB2-BD59-A6C34878D82A}">
                    <a16:rowId xmlns:a16="http://schemas.microsoft.com/office/drawing/2014/main" xmlns="" val="10003"/>
                  </a:ext>
                </a:extLst>
              </a:tr>
              <a:tr h="613693">
                <a:tc>
                  <a:txBody>
                    <a:bodyPr/>
                    <a:lstStyle/>
                    <a:p>
                      <a:r>
                        <a:rPr lang="de-DE">
                          <a:latin typeface="Garamond" panose="02020404030301010803" pitchFamily="18" charset="0"/>
                        </a:rPr>
                        <a:t>DTJB</a:t>
                      </a:r>
                    </a:p>
                  </a:txBody>
                  <a:tcPr>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atin typeface="Garamond" panose="02020404030301010803" pitchFamily="18" charset="0"/>
                        </a:rPr>
                        <a:t>Konzept </a:t>
                      </a:r>
                    </a:p>
                    <a:p>
                      <a:endParaRPr lang="de-DE">
                        <a:latin typeface="Garamond" panose="02020404030301010803" pitchFamily="18" charset="0"/>
                      </a:endParaRPr>
                    </a:p>
                  </a:txBody>
                  <a:tcPr/>
                </a:tc>
                <a:tc>
                  <a:txBody>
                    <a:bodyPr/>
                    <a:lstStyle/>
                    <a:p>
                      <a:r>
                        <a:rPr lang="de-DE">
                          <a:latin typeface="Garamond" panose="02020404030301010803" pitchFamily="18" charset="0"/>
                        </a:rPr>
                        <a:t>WM/CE</a:t>
                      </a:r>
                    </a:p>
                  </a:txBody>
                  <a:tcPr/>
                </a:tc>
                <a:tc>
                  <a:txBody>
                    <a:bodyPr/>
                    <a:lstStyle/>
                    <a:p>
                      <a:r>
                        <a:rPr lang="de-DE">
                          <a:latin typeface="Garamond" panose="02020404030301010803" pitchFamily="18" charset="0"/>
                        </a:rPr>
                        <a:t>Finanzierung des Austausches</a:t>
                      </a:r>
                    </a:p>
                  </a:txBody>
                  <a:tcPr/>
                </a:tc>
                <a:tc>
                  <a:txBody>
                    <a:bodyPr/>
                    <a:lstStyle/>
                    <a:p>
                      <a:r>
                        <a:rPr lang="de-DE">
                          <a:latin typeface="Garamond" panose="02020404030301010803" pitchFamily="18" charset="0"/>
                        </a:rPr>
                        <a:t>2019</a:t>
                      </a:r>
                    </a:p>
                  </a:txBody>
                  <a:tcPr/>
                </a:tc>
                <a:extLst>
                  <a:ext uri="{0D108BD9-81ED-4DB2-BD59-A6C34878D82A}">
                    <a16:rowId xmlns:a16="http://schemas.microsoft.com/office/drawing/2014/main" xmlns="" val="10004"/>
                  </a:ext>
                </a:extLst>
              </a:tr>
              <a:tr h="531303">
                <a:tc>
                  <a:txBody>
                    <a:bodyPr/>
                    <a:lstStyle/>
                    <a:p>
                      <a:r>
                        <a:rPr lang="de-DE">
                          <a:latin typeface="Garamond" panose="02020404030301010803" pitchFamily="18" charset="0"/>
                        </a:rPr>
                        <a:t>ERASMUS</a:t>
                      </a:r>
                    </a:p>
                  </a:txBody>
                  <a:tcPr>
                    <a:solidFill>
                      <a:schemeClr val="accent6">
                        <a:lumMod val="60000"/>
                        <a:lumOff val="40000"/>
                      </a:schemeClr>
                    </a:solidFill>
                  </a:tcPr>
                </a:tc>
                <a:tc>
                  <a:txBody>
                    <a:bodyPr/>
                    <a:lstStyle/>
                    <a:p>
                      <a:r>
                        <a:rPr lang="de-DE">
                          <a:latin typeface="Garamond" panose="02020404030301010803" pitchFamily="18" charset="0"/>
                        </a:rPr>
                        <a:t>Konzept</a:t>
                      </a:r>
                    </a:p>
                  </a:txBody>
                  <a:tcPr/>
                </a:tc>
                <a:tc>
                  <a:txBody>
                    <a:bodyPr/>
                    <a:lstStyle/>
                    <a:p>
                      <a:r>
                        <a:rPr lang="de-DE">
                          <a:latin typeface="Garamond" panose="02020404030301010803" pitchFamily="18" charset="0"/>
                        </a:rPr>
                        <a:t>WM/CE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atin typeface="Garamond" panose="02020404030301010803" pitchFamily="18" charset="0"/>
                        </a:rPr>
                        <a:t>Finanzierung des Austausches</a:t>
                      </a:r>
                    </a:p>
                    <a:p>
                      <a:endParaRPr lang="de-DE">
                        <a:latin typeface="Garamond" panose="02020404030301010803" pitchFamily="18" charset="0"/>
                      </a:endParaRPr>
                    </a:p>
                  </a:txBody>
                  <a:tcPr/>
                </a:tc>
                <a:tc>
                  <a:txBody>
                    <a:bodyPr/>
                    <a:lstStyle/>
                    <a:p>
                      <a:r>
                        <a:rPr lang="de-DE">
                          <a:latin typeface="Garamond" panose="02020404030301010803" pitchFamily="18" charset="0"/>
                        </a:rPr>
                        <a:t>2019/2021</a:t>
                      </a: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711875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82209" y="2534736"/>
            <a:ext cx="11109791" cy="1400530"/>
          </a:xfrm>
        </p:spPr>
        <p:txBody>
          <a:bodyPr>
            <a:noAutofit/>
          </a:bodyPr>
          <a:lstStyle/>
          <a:p>
            <a:pPr algn="ctr"/>
            <a:r>
              <a:rPr lang="de-DE" sz="4400"/>
              <a:t>Danke für Ihre Aufmerksamkeit! </a:t>
            </a:r>
          </a:p>
        </p:txBody>
      </p:sp>
    </p:spTree>
    <p:extLst>
      <p:ext uri="{BB962C8B-B14F-4D97-AF65-F5344CB8AC3E}">
        <p14:creationId xmlns:p14="http://schemas.microsoft.com/office/powerpoint/2010/main" val="272129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rm 1"/>
          <p:cNvSpPr/>
          <p:nvPr/>
        </p:nvSpPr>
        <p:spPr>
          <a:xfrm>
            <a:off x="387208" y="1534099"/>
            <a:ext cx="10560676" cy="5026719"/>
          </a:xfrm>
          <a:prstGeom prst="swooshArrow">
            <a:avLst>
              <a:gd name="adj1" fmla="val 25000"/>
              <a:gd name="adj2" fmla="val 25000"/>
            </a:avLst>
          </a:prstGeom>
          <a:solidFill>
            <a:srgbClr val="61D24E"/>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3" name="Ellipse 2"/>
          <p:cNvSpPr/>
          <p:nvPr/>
        </p:nvSpPr>
        <p:spPr>
          <a:xfrm>
            <a:off x="1270456" y="5456240"/>
            <a:ext cx="155981" cy="155981"/>
          </a:xfrm>
          <a:prstGeom prst="ellipse">
            <a:avLst/>
          </a:prstGeom>
          <a:solidFill>
            <a:srgbClr val="FF0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Textfeld 5"/>
          <p:cNvSpPr txBox="1"/>
          <p:nvPr/>
        </p:nvSpPr>
        <p:spPr>
          <a:xfrm>
            <a:off x="1538513" y="1697513"/>
            <a:ext cx="5344733" cy="1938992"/>
          </a:xfrm>
          <a:prstGeom prst="rect">
            <a:avLst/>
          </a:prstGeom>
          <a:noFill/>
        </p:spPr>
        <p:txBody>
          <a:bodyPr wrap="square" rtlCol="0">
            <a:spAutoFit/>
          </a:bodyPr>
          <a:lstStyle/>
          <a:p>
            <a:pPr marL="285750" indent="-285750">
              <a:buFont typeface="Arial" panose="020B0604020202020204" pitchFamily="34" charset="0"/>
              <a:buChar char="•"/>
            </a:pPr>
            <a:r>
              <a:rPr lang="de-DE" sz="3000">
                <a:latin typeface="+mj-lt"/>
              </a:rPr>
              <a:t>Beobachtungen aus dem Schulalltag</a:t>
            </a:r>
          </a:p>
          <a:p>
            <a:pPr marL="285750" indent="-285750">
              <a:buFont typeface="Arial" panose="020B0604020202020204" pitchFamily="34" charset="0"/>
              <a:buChar char="•"/>
            </a:pPr>
            <a:r>
              <a:rPr lang="de-DE" sz="3000">
                <a:latin typeface="+mj-lt"/>
              </a:rPr>
              <a:t>Rechtliche Grundlagen</a:t>
            </a:r>
          </a:p>
          <a:p>
            <a:pPr marL="285750" indent="-285750">
              <a:buFont typeface="Arial" panose="020B0604020202020204" pitchFamily="34" charset="0"/>
              <a:buChar char="•"/>
            </a:pPr>
            <a:r>
              <a:rPr lang="de-DE" sz="3000">
                <a:latin typeface="+mj-lt"/>
              </a:rPr>
              <a:t>Statistiken </a:t>
            </a:r>
          </a:p>
        </p:txBody>
      </p:sp>
      <p:sp>
        <p:nvSpPr>
          <p:cNvPr id="7" name="Textfeld 6"/>
          <p:cNvSpPr txBox="1"/>
          <p:nvPr/>
        </p:nvSpPr>
        <p:spPr>
          <a:xfrm>
            <a:off x="1538513" y="549839"/>
            <a:ext cx="9710057" cy="646331"/>
          </a:xfrm>
          <a:prstGeom prst="rect">
            <a:avLst/>
          </a:prstGeom>
          <a:noFill/>
        </p:spPr>
        <p:txBody>
          <a:bodyPr wrap="square" rtlCol="0">
            <a:spAutoFit/>
          </a:bodyPr>
          <a:lstStyle/>
          <a:p>
            <a:pPr algn="ctr"/>
            <a:r>
              <a:rPr lang="de-DE" sz="3600" b="1">
                <a:latin typeface="+mj-lt"/>
              </a:rPr>
              <a:t>1. Etappe : Notwendigkeit erkennen</a:t>
            </a:r>
          </a:p>
        </p:txBody>
      </p:sp>
      <p:sp>
        <p:nvSpPr>
          <p:cNvPr id="8" name="Rechteck 7"/>
          <p:cNvSpPr/>
          <p:nvPr/>
        </p:nvSpPr>
        <p:spPr>
          <a:xfrm>
            <a:off x="1348446" y="5738910"/>
            <a:ext cx="3604064" cy="483979"/>
          </a:xfrm>
          <a:prstGeom prst="rect">
            <a:avLst/>
          </a:prstGeom>
        </p:spPr>
        <p:txBody>
          <a:bodyPr wrap="none">
            <a:spAutoFit/>
          </a:bodyPr>
          <a:lstStyle/>
          <a:p>
            <a:pPr lvl="0" defTabSz="400050">
              <a:lnSpc>
                <a:spcPct val="90000"/>
              </a:lnSpc>
              <a:spcBef>
                <a:spcPct val="0"/>
              </a:spcBef>
              <a:spcAft>
                <a:spcPct val="35000"/>
              </a:spcAft>
            </a:pPr>
            <a:r>
              <a:rPr lang="de-DE" sz="2800">
                <a:latin typeface="+mj-lt"/>
              </a:rPr>
              <a:t>Notwendigkeit erkennen</a:t>
            </a:r>
          </a:p>
        </p:txBody>
      </p:sp>
    </p:spTree>
    <p:extLst>
      <p:ext uri="{BB962C8B-B14F-4D97-AF65-F5344CB8AC3E}">
        <p14:creationId xmlns:p14="http://schemas.microsoft.com/office/powerpoint/2010/main" val="362363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96571" y="624110"/>
            <a:ext cx="9908041" cy="986976"/>
          </a:xfrm>
        </p:spPr>
        <p:txBody>
          <a:bodyPr>
            <a:noAutofit/>
          </a:bodyPr>
          <a:lstStyle/>
          <a:p>
            <a:pPr algn="ctr"/>
            <a:r>
              <a:rPr lang="de-DE" b="1"/>
              <a:t>Beobachtungen aus dem Schulalltag</a:t>
            </a:r>
          </a:p>
        </p:txBody>
      </p:sp>
      <p:sp>
        <p:nvSpPr>
          <p:cNvPr id="3" name="Inhaltsplatzhalter 2"/>
          <p:cNvSpPr>
            <a:spLocks noGrp="1"/>
          </p:cNvSpPr>
          <p:nvPr>
            <p:ph idx="1"/>
          </p:nvPr>
        </p:nvSpPr>
        <p:spPr>
          <a:xfrm>
            <a:off x="1596571" y="1904999"/>
            <a:ext cx="9908041" cy="4655457"/>
          </a:xfrm>
        </p:spPr>
        <p:txBody>
          <a:bodyPr>
            <a:noAutofit/>
          </a:bodyPr>
          <a:lstStyle/>
          <a:p>
            <a:r>
              <a:rPr lang="de-DE" sz="2800">
                <a:latin typeface="+mj-lt"/>
              </a:rPr>
              <a:t>Zunahme der Gruppenbildung „Wir“ vs. „Die“ von beiden „Seiten“</a:t>
            </a:r>
          </a:p>
          <a:p>
            <a:r>
              <a:rPr lang="de-DE" sz="2800">
                <a:latin typeface="+mj-lt"/>
              </a:rPr>
              <a:t>Vermehrte Konflikte aufgrund von kulturell bedingten Missverständnissen und bestehenden Vorurteilen</a:t>
            </a:r>
          </a:p>
          <a:p>
            <a:r>
              <a:rPr lang="de-DE" sz="2800">
                <a:latin typeface="+mj-lt"/>
              </a:rPr>
              <a:t>Schlechtere Bildungsabschlüsse von Schülerinnen und Schülern mit Zuwanderungsgeschichte</a:t>
            </a:r>
          </a:p>
          <a:p>
            <a:r>
              <a:rPr lang="de-DE" sz="2800">
                <a:latin typeface="+mj-lt"/>
              </a:rPr>
              <a:t>Wenig Kontakt und Zusammenarbeit mit der Elternschaft von Schülerinnen und Schülern mit Zuwanderungsgeschichte</a:t>
            </a:r>
          </a:p>
          <a:p>
            <a:endParaRPr lang="de-DE" sz="2800"/>
          </a:p>
        </p:txBody>
      </p:sp>
    </p:spTree>
    <p:extLst>
      <p:ext uri="{BB962C8B-B14F-4D97-AF65-F5344CB8AC3E}">
        <p14:creationId xmlns:p14="http://schemas.microsoft.com/office/powerpoint/2010/main" val="1071193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67543" y="232670"/>
            <a:ext cx="9936159" cy="1163902"/>
          </a:xfrm>
        </p:spPr>
        <p:txBody>
          <a:bodyPr>
            <a:normAutofit/>
          </a:bodyPr>
          <a:lstStyle/>
          <a:p>
            <a:pPr algn="ctr"/>
            <a:r>
              <a:rPr lang="de-DE" b="1">
                <a:cs typeface="Times New Roman" panose="02020603050405020304" pitchFamily="18" charset="0"/>
              </a:rPr>
              <a:t>Rechtliche Grundlagen</a:t>
            </a:r>
          </a:p>
        </p:txBody>
      </p:sp>
      <p:sp>
        <p:nvSpPr>
          <p:cNvPr id="5" name="Inhaltsplatzhalter 3"/>
          <p:cNvSpPr txBox="1">
            <a:spLocks/>
          </p:cNvSpPr>
          <p:nvPr/>
        </p:nvSpPr>
        <p:spPr>
          <a:xfrm>
            <a:off x="1707026" y="1040972"/>
            <a:ext cx="9936160" cy="711200"/>
          </a:xfrm>
          <a:prstGeom prst="rect">
            <a:avLst/>
          </a:prstGeom>
          <a:noFill/>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1200"/>
              </a:spcBef>
              <a:buFont typeface="Arial" panose="020B0604020202020204" pitchFamily="34" charset="0"/>
              <a:buNone/>
            </a:pPr>
            <a:r>
              <a:rPr lang="de-DE" sz="3400" b="1">
                <a:latin typeface="+mj-lt"/>
                <a:cs typeface="Times New Roman" panose="02020603050405020304" pitchFamily="18" charset="0"/>
              </a:rPr>
              <a:t>Interkulturelle Bildung und Erziehung in der Schule  </a:t>
            </a:r>
          </a:p>
          <a:p>
            <a:pPr marL="0" indent="0" algn="ctr">
              <a:spcBef>
                <a:spcPts val="1200"/>
              </a:spcBef>
              <a:buFont typeface="Arial" panose="020B0604020202020204" pitchFamily="34" charset="0"/>
              <a:buNone/>
            </a:pPr>
            <a:r>
              <a:rPr lang="de-DE" sz="2600">
                <a:latin typeface="+mj-lt"/>
                <a:cs typeface="Times New Roman" panose="02020603050405020304" pitchFamily="18" charset="0"/>
              </a:rPr>
              <a:t>( Laut dem Beschluss der Kultusministerkonferenz vom 25.10.1996 in der Fassung vom 5.12.2013):</a:t>
            </a:r>
          </a:p>
          <a:p>
            <a:endParaRPr lang="de-DE">
              <a:latin typeface="+mj-lt"/>
            </a:endParaRPr>
          </a:p>
        </p:txBody>
      </p:sp>
      <p:sp>
        <p:nvSpPr>
          <p:cNvPr id="3" name="Textfeld 2"/>
          <p:cNvSpPr txBox="1"/>
          <p:nvPr/>
        </p:nvSpPr>
        <p:spPr>
          <a:xfrm>
            <a:off x="1281200" y="2189839"/>
            <a:ext cx="10098000" cy="3108543"/>
          </a:xfrm>
          <a:prstGeom prst="rect">
            <a:avLst/>
          </a:prstGeom>
          <a:noFill/>
        </p:spPr>
        <p:txBody>
          <a:bodyPr wrap="square" rtlCol="0">
            <a:spAutoFit/>
          </a:bodyPr>
          <a:lstStyle/>
          <a:p>
            <a:pPr marL="457200" indent="-457200" algn="just">
              <a:buFont typeface="Arial" panose="020B0604020202020204" pitchFamily="34" charset="0"/>
              <a:buChar char="•"/>
            </a:pPr>
            <a:r>
              <a:rPr lang="de-DE" sz="2800">
                <a:latin typeface="+mj-lt"/>
              </a:rPr>
              <a:t>„Schule nimmt Vielfalt als Normalität und als Potenzial für alle wahr“</a:t>
            </a:r>
          </a:p>
          <a:p>
            <a:pPr algn="just"/>
            <a:endParaRPr lang="de-DE" sz="2800">
              <a:latin typeface="+mj-lt"/>
            </a:endParaRPr>
          </a:p>
          <a:p>
            <a:pPr marL="457200" indent="-457200" algn="just">
              <a:buFont typeface="Arial" panose="020B0604020202020204" pitchFamily="34" charset="0"/>
              <a:buChar char="•"/>
            </a:pPr>
            <a:r>
              <a:rPr lang="de-DE" sz="2800">
                <a:latin typeface="+mj-lt"/>
              </a:rPr>
              <a:t>„Schule trägt zum Erwerb interkultureller Kompetenzen im Unterricht aller Fächer und durch außerunterrichtliche Aktivitäten bei“</a:t>
            </a:r>
          </a:p>
          <a:p>
            <a:pPr marL="457200" indent="-457200" algn="just">
              <a:buFont typeface="Arial" panose="020B0604020202020204" pitchFamily="34" charset="0"/>
              <a:buChar char="•"/>
            </a:pPr>
            <a:endParaRPr lang="de-DE" sz="2800">
              <a:latin typeface="+mj-lt"/>
            </a:endParaRPr>
          </a:p>
        </p:txBody>
      </p:sp>
    </p:spTree>
    <p:extLst>
      <p:ext uri="{BB962C8B-B14F-4D97-AF65-F5344CB8AC3E}">
        <p14:creationId xmlns:p14="http://schemas.microsoft.com/office/powerpoint/2010/main" val="210461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67543" y="130629"/>
            <a:ext cx="9521371" cy="1959428"/>
          </a:xfrm>
        </p:spPr>
        <p:txBody>
          <a:bodyPr>
            <a:normAutofit/>
          </a:bodyPr>
          <a:lstStyle/>
          <a:p>
            <a:pPr algn="ctr">
              <a:spcBef>
                <a:spcPts val="1200"/>
              </a:spcBef>
            </a:pPr>
            <a:r>
              <a:rPr lang="de-DE" sz="1800"/>
              <a:t/>
            </a:r>
            <a:br>
              <a:rPr lang="de-DE" sz="1800"/>
            </a:br>
            <a:r>
              <a:rPr lang="de-DE" b="1">
                <a:cs typeface="Times New Roman" panose="02020603050405020304" pitchFamily="18" charset="0"/>
              </a:rPr>
              <a:t>Rechtliche Grundlagen</a:t>
            </a:r>
            <a:r>
              <a:rPr lang="de-DE"/>
              <a:t/>
            </a:r>
            <a:br>
              <a:rPr lang="de-DE"/>
            </a:br>
            <a:r>
              <a:rPr lang="de-DE" sz="2200" b="1">
                <a:cs typeface="Times New Roman" panose="02020603050405020304" pitchFamily="18" charset="0"/>
              </a:rPr>
              <a:t>Interkulturelle Bildung und Erziehung in der Schule  </a:t>
            </a:r>
            <a:br>
              <a:rPr lang="de-DE" sz="2200" b="1">
                <a:cs typeface="Times New Roman" panose="02020603050405020304" pitchFamily="18" charset="0"/>
              </a:rPr>
            </a:br>
            <a:r>
              <a:rPr lang="de-DE" sz="1800">
                <a:cs typeface="Times New Roman" panose="02020603050405020304" pitchFamily="18" charset="0"/>
              </a:rPr>
              <a:t>( Laut dem Beschluss der Kultusministerkonferenz vom 25.10.1996 in der Fassung vom 5.12.2013):</a:t>
            </a:r>
            <a:r>
              <a:rPr lang="de-DE" sz="1800"/>
              <a:t/>
            </a:r>
            <a:br>
              <a:rPr lang="de-DE" sz="1800"/>
            </a:br>
            <a:endParaRPr lang="de-DE" sz="1800"/>
          </a:p>
        </p:txBody>
      </p:sp>
      <p:sp>
        <p:nvSpPr>
          <p:cNvPr id="3" name="Inhaltsplatzhalter 2"/>
          <p:cNvSpPr>
            <a:spLocks noGrp="1"/>
          </p:cNvSpPr>
          <p:nvPr>
            <p:ph idx="1"/>
          </p:nvPr>
        </p:nvSpPr>
        <p:spPr>
          <a:xfrm>
            <a:off x="1161664" y="2090057"/>
            <a:ext cx="10333127" cy="4651419"/>
          </a:xfrm>
        </p:spPr>
        <p:txBody>
          <a:bodyPr>
            <a:normAutofit/>
          </a:bodyPr>
          <a:lstStyle/>
          <a:p>
            <a:pPr marL="0" indent="0" algn="ctr">
              <a:buClr>
                <a:schemeClr val="tx1"/>
              </a:buClr>
              <a:buNone/>
            </a:pPr>
            <a:endParaRPr lang="de-DE" sz="3500"/>
          </a:p>
          <a:p>
            <a:pPr algn="just">
              <a:buClr>
                <a:schemeClr val="tx1"/>
              </a:buClr>
              <a:buFont typeface="Arial" panose="020B0604020202020204" pitchFamily="34" charset="0"/>
              <a:buChar char="•"/>
            </a:pPr>
            <a:r>
              <a:rPr lang="de-DE" sz="2800">
                <a:latin typeface="+mj-lt"/>
              </a:rPr>
              <a:t>„Schule ist zentraler Ort für dem Erwerb bildungssprachlicher Kompetenzen“</a:t>
            </a:r>
          </a:p>
          <a:p>
            <a:pPr marL="0" indent="0" algn="just">
              <a:buClr>
                <a:schemeClr val="tx1"/>
              </a:buClr>
              <a:buNone/>
            </a:pPr>
            <a:endParaRPr lang="de-DE" sz="2800">
              <a:latin typeface="+mj-lt"/>
            </a:endParaRPr>
          </a:p>
          <a:p>
            <a:pPr algn="just">
              <a:buClr>
                <a:schemeClr val="tx1"/>
              </a:buClr>
              <a:buFont typeface="Arial" panose="020B0604020202020204" pitchFamily="34" charset="0"/>
              <a:buChar char="•"/>
            </a:pPr>
            <a:r>
              <a:rPr lang="de-DE" sz="2800">
                <a:latin typeface="+mj-lt"/>
              </a:rPr>
              <a:t>„Schule gestaltet aktiv Bildungs- und Erziehungspartnerschaften mit Eltern“</a:t>
            </a:r>
          </a:p>
          <a:p>
            <a:pPr algn="just">
              <a:buClr>
                <a:schemeClr val="tx1"/>
              </a:buClr>
              <a:buFont typeface="Arial" panose="020B0604020202020204" pitchFamily="34" charset="0"/>
              <a:buChar char="•"/>
            </a:pPr>
            <a:endParaRPr lang="de-DE" sz="3500">
              <a:latin typeface="+mj-lt"/>
            </a:endParaRPr>
          </a:p>
          <a:p>
            <a:pPr algn="ctr">
              <a:buFont typeface="Arial" panose="020B0604020202020204" pitchFamily="34" charset="0"/>
              <a:buChar char="•"/>
            </a:pPr>
            <a:endParaRPr lang="de-DE" sz="3500">
              <a:latin typeface="+mj-lt"/>
            </a:endParaRPr>
          </a:p>
        </p:txBody>
      </p:sp>
    </p:spTree>
    <p:extLst>
      <p:ext uri="{BB962C8B-B14F-4D97-AF65-F5344CB8AC3E}">
        <p14:creationId xmlns:p14="http://schemas.microsoft.com/office/powerpoint/2010/main" val="145788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11085" y="195543"/>
            <a:ext cx="10189029" cy="1400530"/>
          </a:xfrm>
        </p:spPr>
        <p:txBody>
          <a:bodyPr>
            <a:noAutofit/>
          </a:bodyPr>
          <a:lstStyle/>
          <a:p>
            <a:pPr algn="ctr"/>
            <a:r>
              <a:rPr lang="de-DE" b="1"/>
              <a:t>Anteil der Schüler*innen ohne/mit Zuwanderungsgeschichte</a:t>
            </a:r>
            <a:r>
              <a:rPr lang="de-DE" sz="4400" b="1"/>
              <a:t/>
            </a:r>
            <a:br>
              <a:rPr lang="de-DE" sz="4400" b="1"/>
            </a:br>
            <a:endParaRPr lang="de-DE" sz="4400" b="1"/>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769573506"/>
              </p:ext>
            </p:extLst>
          </p:nvPr>
        </p:nvGraphicFramePr>
        <p:xfrm>
          <a:off x="1393371" y="2133600"/>
          <a:ext cx="10551886" cy="416560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feld 9"/>
          <p:cNvSpPr txBox="1"/>
          <p:nvPr/>
        </p:nvSpPr>
        <p:spPr>
          <a:xfrm>
            <a:off x="444426" y="6140013"/>
            <a:ext cx="4011665" cy="615553"/>
          </a:xfrm>
          <a:prstGeom prst="rect">
            <a:avLst/>
          </a:prstGeom>
          <a:noFill/>
        </p:spPr>
        <p:txBody>
          <a:bodyPr wrap="square" rtlCol="0">
            <a:spAutoFit/>
          </a:bodyPr>
          <a:lstStyle/>
          <a:p>
            <a:endParaRPr lang="de-DE"/>
          </a:p>
          <a:p>
            <a:r>
              <a:rPr lang="de-DE" sz="1600">
                <a:latin typeface="+mj-lt"/>
              </a:rPr>
              <a:t>Quelle Schulleitung:(Stand Juli 2019)</a:t>
            </a:r>
          </a:p>
        </p:txBody>
      </p:sp>
      <p:graphicFrame>
        <p:nvGraphicFramePr>
          <p:cNvPr id="5" name="Inhaltsplatzhalter 7"/>
          <p:cNvGraphicFramePr>
            <a:graphicFrameLocks/>
          </p:cNvGraphicFramePr>
          <p:nvPr>
            <p:extLst>
              <p:ext uri="{D42A27DB-BD31-4B8C-83A1-F6EECF244321}">
                <p14:modId xmlns:p14="http://schemas.microsoft.com/office/powerpoint/2010/main" val="2938051493"/>
              </p:ext>
            </p:extLst>
          </p:nvPr>
        </p:nvGraphicFramePr>
        <p:xfrm>
          <a:off x="914401" y="2171700"/>
          <a:ext cx="10566400" cy="39188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5324269"/>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Fetze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4.xml><?xml version="1.0" encoding="utf-8"?>
<a:theme xmlns:a="http://schemas.openxmlformats.org/drawingml/2006/main" name="Fetzen">
  <a:themeElements>
    <a:clrScheme name="Fetze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1292</Words>
  <Application>Microsoft Office PowerPoint</Application>
  <PresentationFormat>Breitbild</PresentationFormat>
  <Paragraphs>458</Paragraphs>
  <Slides>44</Slides>
  <Notes>0</Notes>
  <HiddenSlides>0</HiddenSlides>
  <MMClips>0</MMClips>
  <ScaleCrop>false</ScaleCrop>
  <HeadingPairs>
    <vt:vector size="6" baseType="variant">
      <vt:variant>
        <vt:lpstr>Verwendete Schriftarten</vt:lpstr>
      </vt:variant>
      <vt:variant>
        <vt:i4>9</vt:i4>
      </vt:variant>
      <vt:variant>
        <vt:lpstr>Design</vt:lpstr>
      </vt:variant>
      <vt:variant>
        <vt:i4>4</vt:i4>
      </vt:variant>
      <vt:variant>
        <vt:lpstr>Folientitel</vt:lpstr>
      </vt:variant>
      <vt:variant>
        <vt:i4>44</vt:i4>
      </vt:variant>
    </vt:vector>
  </HeadingPairs>
  <TitlesOfParts>
    <vt:vector size="57" baseType="lpstr">
      <vt:lpstr>Arial</vt:lpstr>
      <vt:lpstr>Calibri</vt:lpstr>
      <vt:lpstr>Calibri Light</vt:lpstr>
      <vt:lpstr>Century Gothic</vt:lpstr>
      <vt:lpstr>Garamond</vt:lpstr>
      <vt:lpstr>Times New Roman</vt:lpstr>
      <vt:lpstr>Trebuchet MS</vt:lpstr>
      <vt:lpstr>Wingdings 2</vt:lpstr>
      <vt:lpstr>Wingdings 3</vt:lpstr>
      <vt:lpstr>HDOfficeLightV0</vt:lpstr>
      <vt:lpstr>1_HDOfficeLightV0</vt:lpstr>
      <vt:lpstr>Fetzen</vt:lpstr>
      <vt:lpstr>Fetzen</vt:lpstr>
      <vt:lpstr>Gemeinsam  Stark  Sein - für Demokratie und Vielfalt</vt:lpstr>
      <vt:lpstr>Interkulturelle Öffnung von Schulen</vt:lpstr>
      <vt:lpstr>Interkulturelle Öffnung von Schulen</vt:lpstr>
      <vt:lpstr>PowerPoint-Präsentation</vt:lpstr>
      <vt:lpstr>PowerPoint-Präsentation</vt:lpstr>
      <vt:lpstr>Beobachtungen aus dem Schulalltag</vt:lpstr>
      <vt:lpstr>Rechtliche Grundlagen</vt:lpstr>
      <vt:lpstr> Rechtliche Grundlagen Interkulturelle Bildung und Erziehung in der Schule   ( Laut dem Beschluss der Kultusministerkonferenz vom 25.10.1996 in der Fassung vom 5.12.2013): </vt:lpstr>
      <vt:lpstr>Anteil der Schüler*innen ohne/mit Zuwanderungsgeschichte </vt:lpstr>
      <vt:lpstr>PowerPoint-Präsentation</vt:lpstr>
      <vt:lpstr>2. Etappe: Rahmenbedingungen schaffen</vt:lpstr>
      <vt:lpstr>Unsere Vision</vt:lpstr>
      <vt:lpstr>3. Etappe: Ausgangssituation-Handlungsbedarfe</vt:lpstr>
      <vt:lpstr>Was wir schon haben…</vt:lpstr>
      <vt:lpstr>Was wir schon haben …</vt:lpstr>
      <vt:lpstr>4. Etappe: Formulierung von Zielen und Entwicklung eines Maßnahmeplans</vt:lpstr>
      <vt:lpstr>Ziele der interkulturellen Schulöffnung </vt:lpstr>
      <vt:lpstr>Ziele der interkulturellen Schulöffnung </vt:lpstr>
      <vt:lpstr>PowerPoint-Präsentation</vt:lpstr>
      <vt:lpstr>Personale Handlungsebene </vt:lpstr>
      <vt:lpstr>Personale Handlungsebene </vt:lpstr>
      <vt:lpstr>Soziale Handlungsebene Jahrgangsstufe 5</vt:lpstr>
      <vt:lpstr>Soziale Handlungsebene Jahrgangsstufe 6</vt:lpstr>
      <vt:lpstr>Soziale Handlungsebene Jahrgangsstufe 7</vt:lpstr>
      <vt:lpstr>Soziale Handlungsebene Jahrgangsstufe 8</vt:lpstr>
      <vt:lpstr>Soziale Handlungsebene Jahrgangsstufe 9</vt:lpstr>
      <vt:lpstr>Soziale Handlungsebene Jahrgangsstufe 10</vt:lpstr>
      <vt:lpstr>Soziale Handlungsebene Jahrgangsübergreifend</vt:lpstr>
      <vt:lpstr>Soziale Handlungsebene Jahrgangsübergreifend</vt:lpstr>
      <vt:lpstr>Soziale Handlungsebene Jahrgangsübergreifend</vt:lpstr>
      <vt:lpstr>Schulorganisatorische Handlungsebene </vt:lpstr>
      <vt:lpstr>Schulorganisatorische Handlungsebene </vt:lpstr>
      <vt:lpstr>Inhaltliche und Curriculare Handlungsebene</vt:lpstr>
      <vt:lpstr>Inhaltliche und Curriculare Handlungsebene</vt:lpstr>
      <vt:lpstr>Inhaltliche und Curriculare Handlungsebene</vt:lpstr>
      <vt:lpstr>5. Schritt: Umsetzung und Evaluation</vt:lpstr>
      <vt:lpstr>Evaluation</vt:lpstr>
      <vt:lpstr>PowerPoint-Präsentation</vt:lpstr>
      <vt:lpstr>Einige Kriterien und Indikatoren zur Qualitätssicherung</vt:lpstr>
      <vt:lpstr>Das vorliegende Konzept: </vt:lpstr>
      <vt:lpstr>PowerPoint-Präsentation</vt:lpstr>
      <vt:lpstr>PowerPoint-Präsentation</vt:lpstr>
      <vt:lpstr>PowerPoint-Präsentation</vt:lpstr>
      <vt:lpstr>Danke für Ihre Aufmerksamkeit!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Vielfalt macht uns stark</dc:title>
  <dc:creator>Meral Cevik</dc:creator>
  <cp:lastModifiedBy>Maria-Theresia Wolter</cp:lastModifiedBy>
  <cp:revision>3</cp:revision>
  <cp:lastPrinted>2019-08-25T08:45:09Z</cp:lastPrinted>
  <dcterms:created xsi:type="dcterms:W3CDTF">2019-07-09T09:42:53Z</dcterms:created>
  <dcterms:modified xsi:type="dcterms:W3CDTF">2021-12-09T16:08:02Z</dcterms:modified>
</cp:coreProperties>
</file>