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61" r:id="rId4"/>
    <p:sldId id="284" r:id="rId5"/>
    <p:sldId id="278" r:id="rId6"/>
    <p:sldId id="282" r:id="rId7"/>
    <p:sldId id="279" r:id="rId8"/>
    <p:sldId id="280" r:id="rId9"/>
    <p:sldId id="286" r:id="rId10"/>
    <p:sldId id="268" r:id="rId11"/>
    <p:sldId id="287" r:id="rId12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accent2"/>
        </a:solidFill>
        <a:latin typeface="Swiss 721 Narrow SW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accent2"/>
        </a:solidFill>
        <a:latin typeface="Swiss 721 Narrow SW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accent2"/>
        </a:solidFill>
        <a:latin typeface="Swiss 721 Narrow SW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accent2"/>
        </a:solidFill>
        <a:latin typeface="Swiss 721 Narrow SW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accent2"/>
        </a:solidFill>
        <a:latin typeface="Swiss 721 Narrow SWA" pitchFamily="34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chemeClr val="accent2"/>
        </a:solidFill>
        <a:latin typeface="Swiss 721 Narrow SWA" pitchFamily="34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chemeClr val="accent2"/>
        </a:solidFill>
        <a:latin typeface="Swiss 721 Narrow SWA" pitchFamily="34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chemeClr val="accent2"/>
        </a:solidFill>
        <a:latin typeface="Swiss 721 Narrow SWA" pitchFamily="34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chemeClr val="accent2"/>
        </a:solidFill>
        <a:latin typeface="Swiss 721 Narrow SW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CC"/>
    <a:srgbClr val="33CC33"/>
    <a:srgbClr val="008000"/>
    <a:srgbClr val="FFE98D"/>
    <a:srgbClr val="FFED9F"/>
    <a:srgbClr val="FFFFFF"/>
    <a:srgbClr val="FFD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121" d="100"/>
          <a:sy n="121" d="100"/>
        </p:scale>
        <p:origin x="164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34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A02DD70-EBB2-4A09-90A6-ED3D89A1E04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6325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E0154D-A1EA-4B83-879A-82CA389C0B5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1190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D08BB-9AE3-4933-BF5F-CE2B3F53873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9144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6475D-6F0A-40B0-B578-BAF8A009718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3518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9CBFD4-D071-4865-B92D-51D4BF60D71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9738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136B2-6B27-4DF7-82F3-26845C173DD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722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357765-9C1B-4F8A-BC85-546E184EFCD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6337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990B51-8973-4EF6-85AE-970E461C6D7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813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04F6D-60CF-408A-B3C9-6580A9B6990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3301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5E0595-F312-4712-89BB-A0B9E0C0C01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1555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5787B2-26AD-488B-B4E4-445C43AD596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970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1273D3-A3ED-4CBC-8F12-0A6A10467CD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9934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DE8ADC6A-0F50-4445-9FE0-F862B6767FB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kzidenzGroteskBE-Bold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kzidenzGroteskBE-Bold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kzidenzGroteskBE-Bold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kzidenzGroteskBE-Bold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kzidenzGroteskBE-Bold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kzidenzGroteskBE-Bold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kzidenzGroteskBE-Bold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kzidenzGroteskBE-Bold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PICT0051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0" y="4953000"/>
            <a:ext cx="3352800" cy="762000"/>
          </a:xfrm>
        </p:spPr>
        <p:txBody>
          <a:bodyPr anchor="ctr"/>
          <a:lstStyle/>
          <a:p>
            <a:pPr algn="l" eaLnBrk="1" hangingPunct="1"/>
            <a:r>
              <a:rPr lang="de-DE" altLang="de-DE" sz="4800" smtClean="0">
                <a:solidFill>
                  <a:schemeClr val="accent2"/>
                </a:solidFill>
              </a:rPr>
              <a:t>Informatik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3629025"/>
            <a:ext cx="4343400" cy="1247775"/>
          </a:xfrm>
        </p:spPr>
        <p:txBody>
          <a:bodyPr/>
          <a:lstStyle/>
          <a:p>
            <a:pPr algn="l" eaLnBrk="1" hangingPunct="1"/>
            <a:r>
              <a:rPr lang="de-DE" altLang="de-DE" sz="3200" smtClean="0">
                <a:latin typeface="AkzidenzGroteskBE-Bold" pitchFamily="2" charset="0"/>
              </a:rPr>
              <a:t>Wahlpflichtfach</a:t>
            </a:r>
          </a:p>
        </p:txBody>
      </p:sp>
      <p:pic>
        <p:nvPicPr>
          <p:cNvPr id="3077" name="Picture 16" descr="Tasta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38" y="2474913"/>
            <a:ext cx="1081087" cy="811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17" descr="Kabelsal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4803775"/>
            <a:ext cx="1081088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Grafik 2" descr="Ein Bild, das Monitor, Computer, Tisch, sitzend enthält.&#10;&#10;Automatisch generierte Beschreibu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438" y="3663950"/>
            <a:ext cx="1081087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10"/>
          <p:cNvSpPr>
            <a:spLocks noChangeShapeType="1"/>
          </p:cNvSpPr>
          <p:nvPr/>
        </p:nvSpPr>
        <p:spPr bwMode="auto">
          <a:xfrm>
            <a:off x="44196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Entscheidungshilfen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755576" y="1718174"/>
            <a:ext cx="813048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altLang="de-DE" i="0" dirty="0"/>
              <a:t> </a:t>
            </a:r>
            <a:r>
              <a:rPr lang="de-DE" altLang="de-DE" i="0" dirty="0" smtClean="0"/>
              <a:t>Liegt </a:t>
            </a:r>
            <a:r>
              <a:rPr lang="de-DE" altLang="de-DE" i="0" dirty="0"/>
              <a:t>mir mathematisch-logisches Denken?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 dirty="0"/>
              <a:t> </a:t>
            </a:r>
            <a:r>
              <a:rPr lang="de-DE" altLang="de-DE" i="0" dirty="0" smtClean="0"/>
              <a:t>Kann </a:t>
            </a:r>
            <a:r>
              <a:rPr lang="de-DE" altLang="de-DE" i="0" dirty="0"/>
              <a:t>ich selbstständig arbeiten?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 dirty="0"/>
              <a:t> </a:t>
            </a:r>
            <a:r>
              <a:rPr lang="de-DE" altLang="de-DE" i="0" dirty="0" smtClean="0"/>
              <a:t>Bin </a:t>
            </a:r>
            <a:r>
              <a:rPr lang="de-DE" altLang="de-DE" i="0" dirty="0"/>
              <a:t>ich auch mal hartnäckig, wenn es   darum geht, Probleme zu lösen?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 dirty="0"/>
              <a:t> </a:t>
            </a:r>
            <a:r>
              <a:rPr lang="de-DE" altLang="de-DE" i="0" dirty="0" smtClean="0"/>
              <a:t>Habe </a:t>
            </a:r>
            <a:r>
              <a:rPr lang="de-DE" altLang="de-DE" i="0" dirty="0"/>
              <a:t>ich Interesse an:</a:t>
            </a:r>
          </a:p>
          <a:p>
            <a:pPr lvl="1" eaLnBrk="1" hangingPunct="1">
              <a:lnSpc>
                <a:spcPct val="12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de-DE" altLang="de-DE" i="0" dirty="0"/>
              <a:t>mathematisch-technischen Fragestellungen?</a:t>
            </a:r>
          </a:p>
          <a:p>
            <a:pPr lvl="1" eaLnBrk="1" hangingPunct="1">
              <a:lnSpc>
                <a:spcPct val="120000"/>
              </a:lnSpc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de-DE" altLang="de-DE" i="0" dirty="0"/>
              <a:t>praktischen Arbeitsweisen?</a:t>
            </a:r>
          </a:p>
        </p:txBody>
      </p:sp>
      <p:sp>
        <p:nvSpPr>
          <p:cNvPr id="12293" name="AutoShape 8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CC00">
              <a:alpha val="50195"/>
            </a:srgbClr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sp>
        <p:nvSpPr>
          <p:cNvPr id="12294" name="Line 18"/>
          <p:cNvSpPr>
            <a:spLocks noChangeShapeType="1"/>
          </p:cNvSpPr>
          <p:nvPr/>
        </p:nvSpPr>
        <p:spPr bwMode="auto">
          <a:xfrm>
            <a:off x="22098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5" name="AutoShape 17"/>
          <p:cNvSpPr>
            <a:spLocks noChangeArrowheads="1"/>
          </p:cNvSpPr>
          <p:nvPr/>
        </p:nvSpPr>
        <p:spPr bwMode="auto">
          <a:xfrm>
            <a:off x="24384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Methoden</a:t>
            </a:r>
          </a:p>
        </p:txBody>
      </p:sp>
      <p:sp>
        <p:nvSpPr>
          <p:cNvPr id="12296" name="Line 11"/>
          <p:cNvSpPr>
            <a:spLocks noChangeShapeType="1"/>
          </p:cNvSpPr>
          <p:nvPr/>
        </p:nvSpPr>
        <p:spPr bwMode="auto">
          <a:xfrm>
            <a:off x="66294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7" name="Line 16"/>
          <p:cNvSpPr>
            <a:spLocks noChangeShapeType="1"/>
          </p:cNvSpPr>
          <p:nvPr/>
        </p:nvSpPr>
        <p:spPr bwMode="auto">
          <a:xfrm>
            <a:off x="44196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8" name="AutoShape 7"/>
          <p:cNvSpPr>
            <a:spLocks noChangeArrowheads="1"/>
          </p:cNvSpPr>
          <p:nvPr/>
        </p:nvSpPr>
        <p:spPr bwMode="auto">
          <a:xfrm>
            <a:off x="6858000" y="228600"/>
            <a:ext cx="1981200" cy="228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>
                    <a:alpha val="50195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Anforderungen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68580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E98D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Anforderungen</a:t>
            </a:r>
          </a:p>
        </p:txBody>
      </p:sp>
      <p:sp>
        <p:nvSpPr>
          <p:cNvPr id="12301" name="AutoShape 25"/>
          <p:cNvSpPr>
            <a:spLocks noChangeArrowheads="1"/>
          </p:cNvSpPr>
          <p:nvPr/>
        </p:nvSpPr>
        <p:spPr bwMode="auto">
          <a:xfrm>
            <a:off x="2286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zum Fach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143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3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3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57" grpId="0" uiExpand="1" build="p" autoUpdateAnimBg="0" advAuto="1000"/>
      <p:bldP spid="14348" grpId="0" animBg="1" autoUpdateAnimBg="0"/>
      <p:bldP spid="1434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10"/>
          <p:cNvSpPr>
            <a:spLocks noChangeShapeType="1"/>
          </p:cNvSpPr>
          <p:nvPr/>
        </p:nvSpPr>
        <p:spPr bwMode="auto">
          <a:xfrm>
            <a:off x="44196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Entscheidungshilfen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762000" y="1905000"/>
            <a:ext cx="78486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endParaRPr lang="de-DE" altLang="de-DE" i="0" dirty="0"/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de-DE" altLang="de-DE" i="0" dirty="0"/>
              <a:t>Wenn du diese Fragen mit „JA“ beantworten kannst, bringst du gute Voraussetzungen für das Wahlpflichtfach Informatik mit. 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endParaRPr lang="de-DE" altLang="de-DE" i="0" dirty="0"/>
          </a:p>
        </p:txBody>
      </p:sp>
      <p:sp>
        <p:nvSpPr>
          <p:cNvPr id="13322" name="AutoShape 7"/>
          <p:cNvSpPr>
            <a:spLocks noChangeArrowheads="1"/>
          </p:cNvSpPr>
          <p:nvPr/>
        </p:nvSpPr>
        <p:spPr bwMode="auto">
          <a:xfrm>
            <a:off x="6858000" y="228600"/>
            <a:ext cx="1981200" cy="228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>
                    <a:alpha val="50195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Anforderungen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228600" y="228600"/>
            <a:ext cx="8610600" cy="228600"/>
            <a:chOff x="228600" y="228600"/>
            <a:chExt cx="8610600" cy="228600"/>
          </a:xfrm>
        </p:grpSpPr>
        <p:sp>
          <p:nvSpPr>
            <p:cNvPr id="13317" name="AutoShape 8"/>
            <p:cNvSpPr>
              <a:spLocks noChangeArrowheads="1"/>
            </p:cNvSpPr>
            <p:nvPr/>
          </p:nvSpPr>
          <p:spPr bwMode="auto">
            <a:xfrm>
              <a:off x="4648200" y="228600"/>
              <a:ext cx="1981200" cy="2286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kzidenzGroteskBE-Light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kzidenzGroteskBE-Light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kzidenzGroteskBE-Light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 dirty="0">
                  <a:solidFill>
                    <a:schemeClr val="accent2"/>
                  </a:solidFill>
                  <a:latin typeface="Swiss 721 Narrow SWA" pitchFamily="34" charset="0"/>
                </a:rPr>
                <a:t>Inhalte</a:t>
              </a:r>
            </a:p>
          </p:txBody>
        </p:sp>
        <p:sp>
          <p:nvSpPr>
            <p:cNvPr id="13318" name="Line 18"/>
            <p:cNvSpPr>
              <a:spLocks noChangeShapeType="1"/>
            </p:cNvSpPr>
            <p:nvPr/>
          </p:nvSpPr>
          <p:spPr bwMode="auto">
            <a:xfrm>
              <a:off x="2209800" y="381000"/>
              <a:ext cx="2286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19" name="AutoShape 17"/>
            <p:cNvSpPr>
              <a:spLocks noChangeArrowheads="1"/>
            </p:cNvSpPr>
            <p:nvPr/>
          </p:nvSpPr>
          <p:spPr bwMode="auto">
            <a:xfrm>
              <a:off x="2438400" y="228600"/>
              <a:ext cx="1981200" cy="228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kzidenzGroteskBE-Light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kzidenzGroteskBE-Light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kzidenzGroteskBE-Light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 dirty="0">
                  <a:solidFill>
                    <a:schemeClr val="accent2"/>
                  </a:solidFill>
                  <a:latin typeface="Swiss 721 Narrow SWA" pitchFamily="34" charset="0"/>
                </a:rPr>
                <a:t>Methoden</a:t>
              </a:r>
            </a:p>
          </p:txBody>
        </p:sp>
        <p:sp>
          <p:nvSpPr>
            <p:cNvPr id="13320" name="Line 11"/>
            <p:cNvSpPr>
              <a:spLocks noChangeShapeType="1"/>
            </p:cNvSpPr>
            <p:nvPr/>
          </p:nvSpPr>
          <p:spPr bwMode="auto">
            <a:xfrm>
              <a:off x="6629400" y="381000"/>
              <a:ext cx="2286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3321" name="Line 16"/>
            <p:cNvSpPr>
              <a:spLocks noChangeShapeType="1"/>
            </p:cNvSpPr>
            <p:nvPr/>
          </p:nvSpPr>
          <p:spPr bwMode="auto">
            <a:xfrm>
              <a:off x="4419600" y="381000"/>
              <a:ext cx="228600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4349" name="AutoShape 13"/>
            <p:cNvSpPr>
              <a:spLocks noChangeArrowheads="1"/>
            </p:cNvSpPr>
            <p:nvPr/>
          </p:nvSpPr>
          <p:spPr bwMode="auto">
            <a:xfrm>
              <a:off x="6858000" y="228600"/>
              <a:ext cx="1981200" cy="228600"/>
            </a:xfrm>
            <a:prstGeom prst="roundRect">
              <a:avLst>
                <a:gd name="adj" fmla="val 16667"/>
              </a:avLst>
            </a:prstGeom>
            <a:solidFill>
              <a:srgbClr val="FFE98D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kzidenzGroteskBE-Light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kzidenzGroteskBE-Light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kzidenzGroteskBE-Light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 b="1">
                  <a:solidFill>
                    <a:schemeClr val="accent2"/>
                  </a:solidFill>
                  <a:latin typeface="Swiss 721 Narrow SWA" pitchFamily="34" charset="0"/>
                </a:rPr>
                <a:t>Anforderungen</a:t>
              </a:r>
            </a:p>
          </p:txBody>
        </p:sp>
        <p:sp>
          <p:nvSpPr>
            <p:cNvPr id="13325" name="AutoShape 25"/>
            <p:cNvSpPr>
              <a:spLocks noChangeArrowheads="1"/>
            </p:cNvSpPr>
            <p:nvPr/>
          </p:nvSpPr>
          <p:spPr bwMode="auto">
            <a:xfrm>
              <a:off x="228600" y="228600"/>
              <a:ext cx="1981200" cy="228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kzidenzGroteskBE-Light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kzidenzGroteskBE-Light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kzidenzGroteskBE-Light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600">
                  <a:solidFill>
                    <a:schemeClr val="accent2"/>
                  </a:solidFill>
                  <a:latin typeface="Swiss 721 Narrow SWA" pitchFamily="34" charset="0"/>
                </a:rPr>
                <a:t>zum Fach</a:t>
              </a:r>
            </a:p>
          </p:txBody>
        </p:sp>
      </p:grpSp>
      <p:pic>
        <p:nvPicPr>
          <p:cNvPr id="3" name="Grafik 2" descr="Daumen hoch-Zeich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486886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14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57" grpId="0" uiExpand="1" build="p" autoUpdateAnimBg="0" advAuto="1000"/>
      <p:bldP spid="1434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2" descr="DSC00003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538"/>
            <a:ext cx="9372600" cy="709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Picture 40" descr="PICT0051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pPr eaLnBrk="1" hangingPunct="1"/>
            <a:r>
              <a:rPr lang="de-DE" altLang="de-DE" smtClean="0"/>
              <a:t>Bezugswissenschaften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 dirty="0" smtClean="0"/>
          </a:p>
          <a:p>
            <a:pPr eaLnBrk="1" hangingPunct="1"/>
            <a:endParaRPr lang="de-DE" altLang="de-DE" dirty="0" smtClean="0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2286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CC00">
              <a:alpha val="50195"/>
            </a:srgbClr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zum Fach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24384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Methoden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68580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Anforderungen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22098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44196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66294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03" name="Oval 31"/>
          <p:cNvSpPr>
            <a:spLocks noChangeArrowheads="1"/>
          </p:cNvSpPr>
          <p:nvPr/>
        </p:nvSpPr>
        <p:spPr bwMode="auto">
          <a:xfrm>
            <a:off x="2878138" y="2328863"/>
            <a:ext cx="3384550" cy="2795587"/>
          </a:xfrm>
          <a:prstGeom prst="ellipse">
            <a:avLst/>
          </a:prstGeom>
          <a:gradFill rotWithShape="0">
            <a:gsLst>
              <a:gs pos="0">
                <a:srgbClr val="00C200"/>
              </a:gs>
              <a:gs pos="100000">
                <a:srgbClr val="C9F2C9"/>
              </a:gs>
            </a:gsLst>
            <a:path path="shape">
              <a:fillToRect l="50000" t="50000" r="50000" b="50000"/>
            </a:path>
          </a:gra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>
              <a:solidFill>
                <a:schemeClr val="accent2"/>
              </a:solidFill>
              <a:latin typeface="Swiss 721 Narrow SWA" pitchFamily="34" charset="0"/>
            </a:endParaRPr>
          </a:p>
        </p:txBody>
      </p:sp>
      <p:sp>
        <p:nvSpPr>
          <p:cNvPr id="3108" name="Oval 36"/>
          <p:cNvSpPr>
            <a:spLocks noChangeArrowheads="1"/>
          </p:cNvSpPr>
          <p:nvPr/>
        </p:nvSpPr>
        <p:spPr bwMode="auto">
          <a:xfrm>
            <a:off x="914400" y="2133600"/>
            <a:ext cx="3382963" cy="2667000"/>
          </a:xfrm>
          <a:prstGeom prst="ellipse">
            <a:avLst/>
          </a:prstGeom>
          <a:solidFill>
            <a:srgbClr val="FFED9F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>
              <a:solidFill>
                <a:schemeClr val="accent2"/>
              </a:solidFill>
              <a:latin typeface="Swiss 721 Narrow SWA" pitchFamily="34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5116513" y="3968750"/>
            <a:ext cx="2359025" cy="1692275"/>
          </a:xfrm>
          <a:prstGeom prst="ellipse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de-DE" sz="1800" i="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de-DE" i="0" dirty="0">
                <a:solidFill>
                  <a:schemeClr val="tx1"/>
                </a:solidFill>
                <a:latin typeface="AkzidenzGroteskBE-Light"/>
              </a:rPr>
              <a:t>Sozial-</a:t>
            </a:r>
          </a:p>
          <a:p>
            <a:pPr algn="ctr" eaLnBrk="1" hangingPunct="1">
              <a:defRPr/>
            </a:pPr>
            <a:r>
              <a:rPr lang="de-DE" i="0" dirty="0" err="1">
                <a:solidFill>
                  <a:schemeClr val="tx1"/>
                </a:solidFill>
                <a:latin typeface="+mn-lt"/>
              </a:rPr>
              <a:t>wissenschaften</a:t>
            </a:r>
            <a:endParaRPr lang="de-DE" i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1447800" y="3048000"/>
            <a:ext cx="1898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800" i="0">
                <a:latin typeface="AkzidenzGroteskBE-Bold" pitchFamily="2" charset="0"/>
              </a:rPr>
              <a:t>Mathematik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3346450" y="3402013"/>
            <a:ext cx="23590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4000" i="0">
                <a:latin typeface="AkzidenzGroteskBE-Bold" pitchFamily="2" charset="0"/>
              </a:rPr>
              <a:t>Informatik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  <p:bldP spid="3076" grpId="0" animBg="1" autoUpdateAnimBg="0"/>
      <p:bldP spid="3077" grpId="0" animBg="1" autoUpdateAnimBg="0"/>
      <p:bldP spid="3078" grpId="0" animBg="1" autoUpdateAnimBg="0"/>
      <p:bldP spid="3079" grpId="0" animBg="1" autoUpdateAnimBg="0"/>
      <p:bldP spid="3082" grpId="0" animBg="1"/>
      <p:bldP spid="3083" grpId="0" animBg="1"/>
      <p:bldP spid="3084" grpId="0" animBg="1"/>
      <p:bldP spid="3" grpId="0" animBg="1"/>
      <p:bldP spid="3102" grpId="0" autoUpdateAnimBg="0"/>
      <p:bldP spid="309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6" descr="PICT0051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3" name="Picture 35" descr="Tastaur"/>
          <p:cNvPicPr>
            <a:picLocks noChangeAspect="1" noChangeArrowheads="1"/>
          </p:cNvPicPr>
          <p:nvPr/>
        </p:nvPicPr>
        <p:blipFill>
          <a:blip r:embed="rId3">
            <a:lum bright="6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Arbeitsmethoden in der Informatik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286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CC00">
              <a:alpha val="50195"/>
            </a:srgbClr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zum Fach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24384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Methoden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68580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Anforderungen</a:t>
            </a:r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22098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44196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66294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2286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zum Fach</a:t>
            </a:r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>
            <a:off x="24384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ED9F"/>
          </a:solidFill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Methoden</a:t>
            </a:r>
          </a:p>
        </p:txBody>
      </p:sp>
      <p:sp>
        <p:nvSpPr>
          <p:cNvPr id="5134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76200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smtClean="0">
                <a:sym typeface="Wingdings" panose="05000000000000000000" pitchFamily="2" charset="2"/>
              </a:rPr>
              <a:t>  </a:t>
            </a:r>
            <a:endParaRPr lang="de-DE" altLang="de-DE" u="sng" smtClean="0">
              <a:sym typeface="Wingdings" panose="05000000000000000000" pitchFamily="2" charset="2"/>
            </a:endParaRPr>
          </a:p>
        </p:txBody>
      </p:sp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381000" y="2438400"/>
            <a:ext cx="7862888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de-DE" altLang="de-DE" i="0">
                <a:sym typeface="Wingdings" panose="05000000000000000000" pitchFamily="2" charset="2"/>
              </a:rPr>
              <a:t> Vorgehen planen und abstimmen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de-DE" altLang="de-DE" i="0">
                <a:sym typeface="Wingdings" panose="05000000000000000000" pitchFamily="2" charset="2"/>
              </a:rPr>
              <a:t> Informationen sortieren und verarbeiten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de-DE" altLang="de-DE" i="0">
                <a:sym typeface="Wingdings" panose="05000000000000000000" pitchFamily="2" charset="2"/>
              </a:rPr>
              <a:t> selbstständige Erarbeitung im Team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de-DE" altLang="de-DE" i="0">
                <a:sym typeface="Wingdings" panose="05000000000000000000" pitchFamily="2" charset="2"/>
              </a:rPr>
              <a:t> Verlauf und Ergebnisse dokumentieren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de-DE" altLang="de-DE" i="0">
                <a:sym typeface="Wingdings" panose="05000000000000000000" pitchFamily="2" charset="2"/>
              </a:rPr>
              <a:t> Ergebnisse präsentieren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81" grpId="0" animBg="1" autoUpdateAnimBg="0"/>
      <p:bldP spid="7182" grpId="0" animBg="1" autoUpdateAnimBg="0"/>
      <p:bldP spid="7201" grpId="0" uiExpand="1" build="p" bldLvl="2" autoUpdateAnimBg="0" advAuto="1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astaur"/>
          <p:cNvPicPr>
            <a:picLocks noChangeAspect="1" noChangeArrowheads="1"/>
          </p:cNvPicPr>
          <p:nvPr/>
        </p:nvPicPr>
        <p:blipFill>
          <a:blip r:embed="rId2">
            <a:lum bright="6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Steckkarten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8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47738"/>
          </a:xfrm>
        </p:spPr>
        <p:txBody>
          <a:bodyPr/>
          <a:lstStyle/>
          <a:p>
            <a:pPr eaLnBrk="1" hangingPunct="1"/>
            <a:r>
              <a:rPr lang="de-DE" altLang="de-DE" smtClean="0"/>
              <a:t>Grundsätzliches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68580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Anforderungen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4196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6294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22098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2286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zum Fach</a:t>
            </a: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24384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E98D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Methoden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24384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Methoden</a:t>
            </a: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E98D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755650" y="1773238"/>
            <a:ext cx="8153400" cy="4645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5000"/>
              </a:spcBef>
              <a:defRPr/>
            </a:pPr>
            <a:r>
              <a:rPr lang="de-DE" altLang="de-DE" sz="2800" dirty="0"/>
              <a:t>4 Jahre Informatikkurs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defRPr/>
            </a:pPr>
            <a:r>
              <a:rPr lang="de-DE" altLang="de-DE" sz="2800" dirty="0"/>
              <a:t>Informatik ist nicht nur „Word“ oder „Power Point“.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defRPr/>
            </a:pPr>
            <a:r>
              <a:rPr lang="de-DE" altLang="de-DE" sz="2800" dirty="0"/>
              <a:t>Weg von der Produktschulung – </a:t>
            </a:r>
          </a:p>
          <a:p>
            <a:pPr marL="0" indent="0" eaLnBrk="1" hangingPunct="1">
              <a:lnSpc>
                <a:spcPct val="90000"/>
              </a:lnSpc>
              <a:spcBef>
                <a:spcPct val="45000"/>
              </a:spcBef>
              <a:buFont typeface="Wingdings" panose="05000000000000000000" pitchFamily="2" charset="2"/>
              <a:buNone/>
              <a:defRPr/>
            </a:pPr>
            <a:r>
              <a:rPr lang="de-DE" altLang="de-DE" sz="2800" dirty="0"/>
              <a:t>         hin zur Objektorientierung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defRPr/>
            </a:pPr>
            <a:r>
              <a:rPr lang="de-DE" altLang="de-DE" sz="2800" dirty="0"/>
              <a:t>Es wird praktisch UND theoretisch gearbeitet</a:t>
            </a:r>
          </a:p>
          <a:p>
            <a:pPr eaLnBrk="1" hangingPunct="1">
              <a:lnSpc>
                <a:spcPct val="90000"/>
              </a:lnSpc>
              <a:spcBef>
                <a:spcPct val="45000"/>
              </a:spcBef>
              <a:defRPr/>
            </a:pPr>
            <a:endParaRPr lang="de-DE" alt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8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8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8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8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utoUpdateAnimBg="0"/>
      <p:bldP spid="48142" grpId="0" uiExpand="1" build="p" autoUpdateAnimBg="0" advAuto="1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0" descr="Steckkarten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8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68580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Anforderungen</a:t>
            </a:r>
          </a:p>
        </p:txBody>
      </p:sp>
      <p:sp>
        <p:nvSpPr>
          <p:cNvPr id="7172" name="Line 3"/>
          <p:cNvSpPr>
            <a:spLocks noChangeShapeType="1"/>
          </p:cNvSpPr>
          <p:nvPr/>
        </p:nvSpPr>
        <p:spPr bwMode="auto">
          <a:xfrm>
            <a:off x="44196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73" name="Line 4"/>
          <p:cNvSpPr>
            <a:spLocks noChangeShapeType="1"/>
          </p:cNvSpPr>
          <p:nvPr/>
        </p:nvSpPr>
        <p:spPr bwMode="auto">
          <a:xfrm>
            <a:off x="66294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74" name="AutoShape 5"/>
          <p:cNvSpPr>
            <a:spLocks noChangeArrowheads="1"/>
          </p:cNvSpPr>
          <p:nvPr/>
        </p:nvSpPr>
        <p:spPr bwMode="auto">
          <a:xfrm>
            <a:off x="24384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Methoden</a:t>
            </a:r>
          </a:p>
        </p:txBody>
      </p:sp>
      <p:sp>
        <p:nvSpPr>
          <p:cNvPr id="7175" name="AutoShape 6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E98D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22098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77" name="AutoShape 8"/>
          <p:cNvSpPr>
            <a:spLocks noChangeArrowheads="1"/>
          </p:cNvSpPr>
          <p:nvPr/>
        </p:nvSpPr>
        <p:spPr bwMode="auto">
          <a:xfrm>
            <a:off x="2286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zum Fach</a:t>
            </a: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dirty="0" smtClean="0"/>
              <a:t>Jahrgang </a:t>
            </a:r>
            <a:r>
              <a:rPr lang="de-DE" altLang="de-DE" dirty="0" smtClean="0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2736850" y="1371600"/>
            <a:ext cx="36464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i="0" dirty="0">
                <a:latin typeface="AkzidenzGroteskBE-Bold" pitchFamily="2" charset="0"/>
              </a:rPr>
              <a:t>2 Wochenstunden / 6 Klassenarbeiten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762000" y="1981200"/>
            <a:ext cx="7315200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altLang="de-DE" i="0"/>
              <a:t>Angleichung der Kenntnisse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effektives Arbeiten mit Windows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Prinzip der Datenverarbeitung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Grundlagen in Grafik- und Textverarbeitungssoftware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Internetrecherche und Gefahren des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6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3" grpId="0" autoUpdateAnimBg="0"/>
      <p:bldP spid="36883" grpId="0" autoUpdateAnimBg="0"/>
      <p:bldP spid="36885" grpId="0" build="p" autoUpdateAnimBg="0" advAuto="1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Jahrgang 8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 smtClean="0"/>
          </a:p>
        </p:txBody>
      </p:sp>
      <p:pic>
        <p:nvPicPr>
          <p:cNvPr id="8196" name="Picture 4" descr="Steckkarten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8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8580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Anforderungen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4196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66294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24384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Methoden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E98D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2098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2286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zum Fach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3600" i="0">
                <a:solidFill>
                  <a:schemeClr val="tx2"/>
                </a:solidFill>
                <a:latin typeface="AkzidenzGroteskBE-Bold" pitchFamily="2" charset="0"/>
              </a:rPr>
              <a:t>Jahrgang </a:t>
            </a:r>
            <a:r>
              <a:rPr lang="de-DE" altLang="de-DE" sz="3600" i="0">
                <a:solidFill>
                  <a:schemeClr val="accent2"/>
                </a:solidFill>
                <a:latin typeface="AkzidenzGroteskBE-Bold" pitchFamily="2" charset="0"/>
              </a:rPr>
              <a:t>8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2736850" y="1371600"/>
            <a:ext cx="36464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i="0">
                <a:latin typeface="AkzidenzGroteskBE-Bold" pitchFamily="2" charset="0"/>
              </a:rPr>
              <a:t>2 Wochenstunden / 5 Klassenarbeiten</a:t>
            </a: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762000" y="1981200"/>
            <a:ext cx="7315200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de-DE" altLang="de-DE" i="0"/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755650" y="1844675"/>
            <a:ext cx="7467600" cy="396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altLang="de-DE" i="0"/>
              <a:t>Hierarchische Informationsstrukturen – Dateisystem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Vernetzte Informationsstrukturen – HTML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Roboter Karol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Tabellenkalkulation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4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4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4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4" grpId="0" autoUpdateAnimBg="0"/>
      <p:bldP spid="44045" grpId="0" autoUpdateAnimBg="0"/>
      <p:bldP spid="44046" grpId="0" build="p" autoUpdateAnimBg="0" advAuto="1000"/>
      <p:bldP spid="44048" grpId="0" build="p" autoUpdateAnimBg="0" advAuto="1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3" descr="Steckkarten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8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2"/>
          <p:cNvSpPr>
            <a:spLocks noChangeArrowheads="1"/>
          </p:cNvSpPr>
          <p:nvPr/>
        </p:nvSpPr>
        <p:spPr bwMode="auto">
          <a:xfrm>
            <a:off x="68580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Anforderungen</a:t>
            </a:r>
          </a:p>
        </p:txBody>
      </p:sp>
      <p:sp>
        <p:nvSpPr>
          <p:cNvPr id="9220" name="Line 3"/>
          <p:cNvSpPr>
            <a:spLocks noChangeShapeType="1"/>
          </p:cNvSpPr>
          <p:nvPr/>
        </p:nvSpPr>
        <p:spPr bwMode="auto">
          <a:xfrm>
            <a:off x="44196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1" name="Line 4"/>
          <p:cNvSpPr>
            <a:spLocks noChangeShapeType="1"/>
          </p:cNvSpPr>
          <p:nvPr/>
        </p:nvSpPr>
        <p:spPr bwMode="auto">
          <a:xfrm>
            <a:off x="66294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2" name="AutoShape 5"/>
          <p:cNvSpPr>
            <a:spLocks noChangeArrowheads="1"/>
          </p:cNvSpPr>
          <p:nvPr/>
        </p:nvSpPr>
        <p:spPr bwMode="auto">
          <a:xfrm>
            <a:off x="24384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Methoden</a:t>
            </a:r>
          </a:p>
        </p:txBody>
      </p:sp>
      <p:sp>
        <p:nvSpPr>
          <p:cNvPr id="9223" name="AutoShape 6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E98D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sp>
        <p:nvSpPr>
          <p:cNvPr id="9224" name="Line 7"/>
          <p:cNvSpPr>
            <a:spLocks noChangeShapeType="1"/>
          </p:cNvSpPr>
          <p:nvPr/>
        </p:nvSpPr>
        <p:spPr bwMode="auto">
          <a:xfrm>
            <a:off x="22098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5" name="AutoShape 8"/>
          <p:cNvSpPr>
            <a:spLocks noChangeArrowheads="1"/>
          </p:cNvSpPr>
          <p:nvPr/>
        </p:nvSpPr>
        <p:spPr bwMode="auto">
          <a:xfrm>
            <a:off x="2286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zum Fach</a:t>
            </a:r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smtClean="0"/>
              <a:t>Jahrgang </a:t>
            </a:r>
            <a:r>
              <a:rPr lang="de-DE" altLang="de-DE" smtClean="0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762000" y="2133600"/>
            <a:ext cx="74676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altLang="de-DE" i="0"/>
              <a:t>Vertiefung Textverarbeitung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Vertiefung Tabellenkalkulation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Kryptologie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Umfrageprojekte mit Hilfe des PCs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Datenbankanwendung</a:t>
            </a:r>
          </a:p>
          <a:p>
            <a:pPr eaLnBrk="1" hangingPunct="1">
              <a:lnSpc>
                <a:spcPct val="120000"/>
              </a:lnSpc>
            </a:pPr>
            <a:endParaRPr lang="de-DE" altLang="de-DE" i="0"/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2749550" y="1447800"/>
            <a:ext cx="361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i="0">
                <a:latin typeface="AkzidenzGroteskBE-Bold" pitchFamily="2" charset="0"/>
              </a:rPr>
              <a:t>3 Wochenstunden / 4 Klassenarbeiten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 autoUpdateAnimBg="0"/>
      <p:bldP spid="37898" grpId="0" build="p" autoUpdateAnimBg="0" advAuto="1000"/>
      <p:bldP spid="3790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0" descr="Steckkarten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8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AutoShape 2"/>
          <p:cNvSpPr>
            <a:spLocks noChangeArrowheads="1"/>
          </p:cNvSpPr>
          <p:nvPr/>
        </p:nvSpPr>
        <p:spPr bwMode="auto">
          <a:xfrm>
            <a:off x="68580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Anforderungen</a:t>
            </a:r>
          </a:p>
        </p:txBody>
      </p:sp>
      <p:sp>
        <p:nvSpPr>
          <p:cNvPr id="10244" name="Line 3"/>
          <p:cNvSpPr>
            <a:spLocks noChangeShapeType="1"/>
          </p:cNvSpPr>
          <p:nvPr/>
        </p:nvSpPr>
        <p:spPr bwMode="auto">
          <a:xfrm>
            <a:off x="44196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66294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46" name="AutoShape 5"/>
          <p:cNvSpPr>
            <a:spLocks noChangeArrowheads="1"/>
          </p:cNvSpPr>
          <p:nvPr/>
        </p:nvSpPr>
        <p:spPr bwMode="auto">
          <a:xfrm>
            <a:off x="24384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Methoden</a:t>
            </a:r>
          </a:p>
        </p:txBody>
      </p:sp>
      <p:sp>
        <p:nvSpPr>
          <p:cNvPr id="10247" name="AutoShape 6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E98D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sp>
        <p:nvSpPr>
          <p:cNvPr id="10248" name="Line 7"/>
          <p:cNvSpPr>
            <a:spLocks noChangeShapeType="1"/>
          </p:cNvSpPr>
          <p:nvPr/>
        </p:nvSpPr>
        <p:spPr bwMode="auto">
          <a:xfrm>
            <a:off x="22098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smtClean="0"/>
              <a:t>Jahrgang </a:t>
            </a:r>
            <a:r>
              <a:rPr lang="de-DE" altLang="de-DE" smtClean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762000" y="1828800"/>
            <a:ext cx="792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altLang="de-DE" i="0"/>
              <a:t>Grafik-, Musik-, Videoanwendungen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Netzwerktechnik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LEGO Mindstorms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i="0"/>
              <a:t>Facharbeit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2049463" y="1447800"/>
            <a:ext cx="502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i="0">
                <a:latin typeface="AkzidenzGroteskBE-Bold" pitchFamily="2" charset="0"/>
              </a:rPr>
              <a:t>3 Wochenstunden / 3 Klassenarbeiten u. 1 Facharbeit</a:t>
            </a:r>
          </a:p>
        </p:txBody>
      </p:sp>
      <p:sp>
        <p:nvSpPr>
          <p:cNvPr id="10252" name="AutoShape 21"/>
          <p:cNvSpPr>
            <a:spLocks noChangeArrowheads="1"/>
          </p:cNvSpPr>
          <p:nvPr/>
        </p:nvSpPr>
        <p:spPr bwMode="auto">
          <a:xfrm>
            <a:off x="2286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zum Fach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1" grpId="0" autoUpdateAnimBg="0"/>
      <p:bldP spid="38926" grpId="0" build="p" autoUpdateAnimBg="0" advAuto="1000"/>
      <p:bldP spid="3893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10"/>
          <p:cNvSpPr>
            <a:spLocks noChangeShapeType="1"/>
          </p:cNvSpPr>
          <p:nvPr/>
        </p:nvSpPr>
        <p:spPr bwMode="auto">
          <a:xfrm>
            <a:off x="44196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Entscheidungshilfen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762000" y="1905000"/>
            <a:ext cx="7848600" cy="47244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de-DE" i="0" dirty="0"/>
              <a:t> Ich spiele gerne am PC?</a:t>
            </a:r>
          </a:p>
          <a:p>
            <a:pPr>
              <a:defRPr/>
            </a:pPr>
            <a:r>
              <a:rPr lang="de-DE" i="0" dirty="0"/>
              <a:t> Ich surfe gerne im Internet?</a:t>
            </a:r>
          </a:p>
          <a:p>
            <a:pPr>
              <a:defRPr/>
            </a:pPr>
            <a:r>
              <a:rPr lang="de-DE" i="0" dirty="0"/>
              <a:t> Ich verbringe viel Zeit am Computer?</a:t>
            </a:r>
          </a:p>
          <a:p>
            <a:pPr>
              <a:defRPr/>
            </a:pPr>
            <a:endParaRPr lang="de-DE" i="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i="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i="0" dirty="0"/>
              <a:t>Zu früh gefreut… denn das sind leider </a:t>
            </a:r>
            <a:r>
              <a:rPr lang="de-DE" i="0" u="sng" dirty="0"/>
              <a:t>NICHT</a:t>
            </a:r>
            <a:r>
              <a:rPr lang="de-DE" i="0" dirty="0"/>
              <a:t> die Fragen, die du dir stellen solltest.</a:t>
            </a:r>
          </a:p>
          <a:p>
            <a:pPr marL="0" indent="0" algn="r">
              <a:buFont typeface="Wingdings" panose="05000000000000000000" pitchFamily="2" charset="2"/>
              <a:buNone/>
              <a:defRPr/>
            </a:pPr>
            <a:r>
              <a:rPr lang="de-DE" i="0" dirty="0"/>
              <a:t>Sondern…</a:t>
            </a:r>
            <a:endParaRPr lang="de-DE" altLang="de-DE" i="0" dirty="0"/>
          </a:p>
        </p:txBody>
      </p:sp>
      <p:sp>
        <p:nvSpPr>
          <p:cNvPr id="11269" name="AutoShape 8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CC00">
              <a:alpha val="50195"/>
            </a:srgbClr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sp>
        <p:nvSpPr>
          <p:cNvPr id="11270" name="Line 18"/>
          <p:cNvSpPr>
            <a:spLocks noChangeShapeType="1"/>
          </p:cNvSpPr>
          <p:nvPr/>
        </p:nvSpPr>
        <p:spPr bwMode="auto">
          <a:xfrm>
            <a:off x="22098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1" name="AutoShape 17"/>
          <p:cNvSpPr>
            <a:spLocks noChangeArrowheads="1"/>
          </p:cNvSpPr>
          <p:nvPr/>
        </p:nvSpPr>
        <p:spPr bwMode="auto">
          <a:xfrm>
            <a:off x="24384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Methoden</a:t>
            </a:r>
          </a:p>
        </p:txBody>
      </p:sp>
      <p:sp>
        <p:nvSpPr>
          <p:cNvPr id="11272" name="Line 11"/>
          <p:cNvSpPr>
            <a:spLocks noChangeShapeType="1"/>
          </p:cNvSpPr>
          <p:nvPr/>
        </p:nvSpPr>
        <p:spPr bwMode="auto">
          <a:xfrm>
            <a:off x="66294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3" name="Line 16"/>
          <p:cNvSpPr>
            <a:spLocks noChangeShapeType="1"/>
          </p:cNvSpPr>
          <p:nvPr/>
        </p:nvSpPr>
        <p:spPr bwMode="auto">
          <a:xfrm>
            <a:off x="4419600" y="381000"/>
            <a:ext cx="228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4" name="AutoShape 7"/>
          <p:cNvSpPr>
            <a:spLocks noChangeArrowheads="1"/>
          </p:cNvSpPr>
          <p:nvPr/>
        </p:nvSpPr>
        <p:spPr bwMode="auto">
          <a:xfrm>
            <a:off x="6858000" y="228600"/>
            <a:ext cx="1981200" cy="228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>
                    <a:alpha val="50195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Anforderungen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46482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Inhalte</a:t>
            </a: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68580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rgbClr val="FFE98D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 b="1">
                <a:solidFill>
                  <a:schemeClr val="accent2"/>
                </a:solidFill>
                <a:latin typeface="Swiss 721 Narrow SWA" pitchFamily="34" charset="0"/>
              </a:rPr>
              <a:t>Anforderungen</a:t>
            </a:r>
          </a:p>
        </p:txBody>
      </p:sp>
      <p:sp>
        <p:nvSpPr>
          <p:cNvPr id="11277" name="AutoShape 25"/>
          <p:cNvSpPr>
            <a:spLocks noChangeArrowheads="1"/>
          </p:cNvSpPr>
          <p:nvPr/>
        </p:nvSpPr>
        <p:spPr bwMode="auto">
          <a:xfrm>
            <a:off x="228600" y="228600"/>
            <a:ext cx="19812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kzidenzGroteskBE-Light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kzidenzGroteskBE-Light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kzidenzGroteskBE-Light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600">
                <a:solidFill>
                  <a:schemeClr val="accent2"/>
                </a:solidFill>
                <a:latin typeface="Swiss 721 Narrow SWA" pitchFamily="34" charset="0"/>
              </a:rPr>
              <a:t>zum Fach</a:t>
            </a:r>
          </a:p>
        </p:txBody>
      </p:sp>
      <p:pic>
        <p:nvPicPr>
          <p:cNvPr id="4" name="Grafik 3" descr="Ein Bild, das Toilettenartikel enthält.&#10;&#10;Automatisch generierte Beschreibu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138" y="3741738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143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7" grpId="0" uiExpand="1" build="p" autoUpdateAnimBg="0" advAuto="1000"/>
      <p:bldP spid="14348" grpId="0" animBg="1" autoUpdateAnimBg="0"/>
      <p:bldP spid="14349" grpId="0" animBg="1" autoUpdateAnimBg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kzidenzGroteskBE-Bold"/>
        <a:ea typeface=""/>
        <a:cs typeface=""/>
      </a:majorFont>
      <a:minorFont>
        <a:latin typeface="AkzidenzGroteskBE-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600" b="0" i="1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Swiss 721 Narrow SW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600" b="0" i="1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Swiss 721 Narrow SWA" pitchFamily="34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Bildschirmpräsentation (4:3)</PresentationFormat>
  <Paragraphs>116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AkzidenzGroteskBE-Bold</vt:lpstr>
      <vt:lpstr>AkzidenzGroteskBE-Light</vt:lpstr>
      <vt:lpstr>Arial</vt:lpstr>
      <vt:lpstr>Swiss 721 Narrow SWA</vt:lpstr>
      <vt:lpstr>Times New Roman</vt:lpstr>
      <vt:lpstr>Wingdings</vt:lpstr>
      <vt:lpstr>Standarddesign</vt:lpstr>
      <vt:lpstr>Informatik</vt:lpstr>
      <vt:lpstr>Bezugswissenschaften</vt:lpstr>
      <vt:lpstr>Arbeitsmethoden in der Informatik</vt:lpstr>
      <vt:lpstr>Grundsätzliches</vt:lpstr>
      <vt:lpstr>Jahrgang 7</vt:lpstr>
      <vt:lpstr>Jahrgang 8</vt:lpstr>
      <vt:lpstr>Jahrgang 9</vt:lpstr>
      <vt:lpstr>Jahrgang 10</vt:lpstr>
      <vt:lpstr>Entscheidungshilfen</vt:lpstr>
      <vt:lpstr>Entscheidungshilfen</vt:lpstr>
      <vt:lpstr>Entscheidungshilfen</vt:lpstr>
    </vt:vector>
  </TitlesOfParts>
  <Company>-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Pilotprojekt</dc:title>
  <dc:creator>M. Wolter</dc:creator>
  <cp:lastModifiedBy>Maria Theresia Wolter</cp:lastModifiedBy>
  <cp:revision>121</cp:revision>
  <cp:lastPrinted>2019-05-13T15:05:35Z</cp:lastPrinted>
  <dcterms:created xsi:type="dcterms:W3CDTF">2002-03-10T16:26:43Z</dcterms:created>
  <dcterms:modified xsi:type="dcterms:W3CDTF">2020-05-27T13:05:30Z</dcterms:modified>
</cp:coreProperties>
</file>