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4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20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1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4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5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2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98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30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B694-740A-4D17-BFCC-CE10AD6B7FD7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47F2-05FE-4AD6-A414-5EA94472E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kumente und Einstellungen\User\Eigene Dateien\Eigene Dokumente\AFR\Französisch\Wahlfach Französisch\Karte_von_Frankreich_107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4" y="87855"/>
            <a:ext cx="6884893" cy="677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3976" y="3380292"/>
            <a:ext cx="405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/>
              <a:t>Französisch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6642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753644" y="282471"/>
            <a:ext cx="8594164" cy="359383"/>
            <a:chOff x="1386541" y="782123"/>
            <a:chExt cx="9132047" cy="544653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pic>
        <p:nvPicPr>
          <p:cNvPr id="13" name="Picture 4" descr="C:\Dokumente und Einstellungen\User\Eigene Dateien\Eigene Dokumente\AFR\Französisch\Wahlfach Französisch\Weltsprach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43" y="3577824"/>
            <a:ext cx="4733365" cy="28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838200" y="176751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400" dirty="0" smtClean="0"/>
              <a:t>Eine große </a:t>
            </a:r>
            <a:r>
              <a:rPr lang="de-DE" altLang="de-DE" sz="4400" dirty="0" smtClean="0"/>
              <a:t>in</a:t>
            </a:r>
            <a:r>
              <a:rPr lang="de-DE" altLang="de-DE" sz="4400" dirty="0" smtClean="0"/>
              <a:t>ternationale Sprache</a:t>
            </a:r>
          </a:p>
        </p:txBody>
      </p:sp>
      <p:sp>
        <p:nvSpPr>
          <p:cNvPr id="16" name="Rechteck 15"/>
          <p:cNvSpPr/>
          <p:nvPr/>
        </p:nvSpPr>
        <p:spPr>
          <a:xfrm>
            <a:off x="1897826" y="252929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dirty="0" smtClean="0"/>
              <a:t>Französisch ist für ca. 120 Millionen Menschen Mutter-, Amts- und Verkehrssprache z.B. in Frankreich, Belgien, Schweiz und Afrika</a:t>
            </a:r>
            <a:br>
              <a:rPr lang="de-DE" altLang="de-DE" dirty="0" smtClean="0"/>
            </a:br>
            <a:r>
              <a:rPr lang="de-DE" altLang="de-DE" dirty="0" smtClean="0"/>
              <a:t>Frankreich ist der größte Handelspartner Deutschlands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6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860628" y="278848"/>
            <a:ext cx="8594164" cy="359383"/>
            <a:chOff x="1386541" y="782123"/>
            <a:chExt cx="9132047" cy="54465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>
        <p:nvSpPr>
          <p:cNvPr id="10" name="Rechteck 9"/>
          <p:cNvSpPr/>
          <p:nvPr/>
        </p:nvSpPr>
        <p:spPr>
          <a:xfrm>
            <a:off x="831465" y="1488581"/>
            <a:ext cx="108806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4000" dirty="0" smtClean="0"/>
              <a:t>Das Sprechen steht im Vordergrund</a:t>
            </a:r>
            <a:br>
              <a:rPr lang="de-DE" altLang="de-DE" sz="4000" dirty="0" smtClean="0"/>
            </a:br>
            <a:r>
              <a:rPr lang="de-DE" altLang="de-DE" sz="4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4000" dirty="0" smtClean="0"/>
              <a:t>Rollenspiele </a:t>
            </a:r>
            <a:br>
              <a:rPr lang="de-DE" altLang="de-DE" sz="4000" dirty="0" smtClean="0"/>
            </a:br>
            <a:endParaRPr lang="de-DE" altLang="de-DE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4000" dirty="0" smtClean="0"/>
              <a:t>Dialoge in Alltagssituationen</a:t>
            </a:r>
            <a:br>
              <a:rPr lang="de-DE" altLang="de-DE" sz="4000" dirty="0" smtClean="0"/>
            </a:br>
            <a:endParaRPr lang="de-DE" altLang="de-DE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4000" dirty="0" smtClean="0"/>
              <a:t>Präsentationen</a:t>
            </a:r>
            <a:endParaRPr lang="de-DE" alt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36982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4294967295"/>
          </p:nvPr>
        </p:nvSpPr>
        <p:spPr>
          <a:xfrm>
            <a:off x="776941" y="791696"/>
            <a:ext cx="10515600" cy="67254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altLang="de-DE" dirty="0" smtClean="0"/>
              <a:t>Jahrgangsstufe </a:t>
            </a:r>
            <a:r>
              <a:rPr lang="de-DE" altLang="de-DE" dirty="0" smtClean="0">
                <a:solidFill>
                  <a:srgbClr val="C00000"/>
                </a:solidFill>
              </a:rPr>
              <a:t>7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200" dirty="0" smtClean="0"/>
              <a:t>2 Wochenstunden / 6 Klassenarbeiten / regel</a:t>
            </a:r>
            <a:r>
              <a:rPr lang="de-DE" altLang="de-DE" sz="1200" dirty="0" smtClean="0"/>
              <a:t>mäßige Vokabeltests</a:t>
            </a:r>
            <a:endParaRPr lang="de-DE" altLang="de-DE" sz="120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1648570" y="275139"/>
            <a:ext cx="8594164" cy="359383"/>
            <a:chOff x="1386541" y="782123"/>
            <a:chExt cx="9132047" cy="544653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 useBgFill="1">
        <p:nvSpPr>
          <p:cNvPr id="14" name="Textfeld 13"/>
          <p:cNvSpPr txBox="1"/>
          <p:nvPr/>
        </p:nvSpPr>
        <p:spPr>
          <a:xfrm>
            <a:off x="415712" y="1778584"/>
            <a:ext cx="12168094" cy="49485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1177365" y="2223195"/>
            <a:ext cx="10525537" cy="24622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erste Dialoge,</a:t>
            </a:r>
            <a:br>
              <a:rPr lang="de-DE" altLang="de-DE" dirty="0" smtClean="0"/>
            </a:br>
            <a:r>
              <a:rPr lang="de-DE" altLang="de-DE" dirty="0" smtClean="0"/>
              <a:t> </a:t>
            </a:r>
          </a:p>
          <a:p>
            <a:r>
              <a:rPr lang="de-DE" altLang="de-DE" dirty="0" smtClean="0"/>
              <a:t>Gespräche über die Familie und den Wohnort, </a:t>
            </a:r>
            <a:br>
              <a:rPr lang="de-DE" altLang="de-DE" dirty="0" smtClean="0"/>
            </a:br>
            <a:endParaRPr lang="de-DE" altLang="de-DE" dirty="0" smtClean="0"/>
          </a:p>
          <a:p>
            <a:r>
              <a:rPr lang="de-DE" altLang="de-DE" dirty="0" smtClean="0"/>
              <a:t>Freizeitaktivitäten und Ferienplanung</a:t>
            </a:r>
            <a:endParaRPr lang="de-DE" altLang="de-DE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84511"/>
              </p:ext>
            </p:extLst>
          </p:nvPr>
        </p:nvGraphicFramePr>
        <p:xfrm>
          <a:off x="8782567" y="2063082"/>
          <a:ext cx="2920335" cy="194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-Bild" r:id="rId3" imgW="7315200" imgH="4876920" progId="Paint.Picture">
                  <p:embed/>
                </p:oleObj>
              </mc:Choice>
              <mc:Fallback>
                <p:oleObj name="Bitmap-Bild" r:id="rId3" imgW="7315200" imgH="4876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82567" y="2063082"/>
                        <a:ext cx="2920335" cy="194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8" y="4685414"/>
            <a:ext cx="2360428" cy="16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37659" y="187528"/>
            <a:ext cx="8594164" cy="359383"/>
            <a:chOff x="1386541" y="782123"/>
            <a:chExt cx="9132047" cy="54465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776941" y="791696"/>
            <a:ext cx="10515600" cy="67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de-DE" dirty="0" smtClean="0"/>
              <a:t>Jahrgangsstufe </a:t>
            </a:r>
            <a:r>
              <a:rPr lang="de-DE" altLang="de-DE" dirty="0" smtClean="0">
                <a:solidFill>
                  <a:srgbClr val="C00000"/>
                </a:solidFill>
              </a:rPr>
              <a:t>8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200" dirty="0" smtClean="0"/>
              <a:t>2 Wochenstunden / 5 Klassenarbeiten / regelmäßige Vokabeltests</a:t>
            </a:r>
            <a:endParaRPr lang="de-DE" alt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1177365" y="2279762"/>
            <a:ext cx="101151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die Mode </a:t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das Schulsystem im Vergleich</a:t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die französische Küche.</a:t>
            </a:r>
            <a:endParaRPr lang="de-DE" altLang="de-DE" sz="280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85" y="1630325"/>
            <a:ext cx="753147" cy="150629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23" y="2524105"/>
            <a:ext cx="1683599" cy="1640313"/>
          </a:xfrm>
          <a:prstGeom prst="rect">
            <a:avLst/>
          </a:prstGeom>
        </p:spPr>
      </p:pic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09756"/>
              </p:ext>
            </p:extLst>
          </p:nvPr>
        </p:nvGraphicFramePr>
        <p:xfrm>
          <a:off x="4205732" y="4526531"/>
          <a:ext cx="4408894" cy="220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-Bild" r:id="rId5" imgW="7315200" imgH="3657600" progId="Paint.Picture">
                  <p:embed/>
                </p:oleObj>
              </mc:Choice>
              <mc:Fallback>
                <p:oleObj name="Bitmap-Bild" r:id="rId5" imgW="7315200" imgH="3657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5732" y="4526531"/>
                        <a:ext cx="4408894" cy="2204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37659" y="187528"/>
            <a:ext cx="8594164" cy="359383"/>
            <a:chOff x="1386541" y="782123"/>
            <a:chExt cx="9132047" cy="54465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776941" y="791696"/>
            <a:ext cx="10515600" cy="67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de-DE" dirty="0" smtClean="0"/>
              <a:t>Jahrgangsstufe </a:t>
            </a:r>
            <a:r>
              <a:rPr lang="de-DE" altLang="de-DE" dirty="0" smtClean="0">
                <a:solidFill>
                  <a:srgbClr val="C00000"/>
                </a:solidFill>
              </a:rPr>
              <a:t>9</a:t>
            </a:r>
            <a:r>
              <a:rPr lang="de-DE" altLang="de-DE" dirty="0" smtClean="0"/>
              <a:t> und</a:t>
            </a:r>
            <a:r>
              <a:rPr lang="de-DE" altLang="de-DE" dirty="0" smtClean="0">
                <a:solidFill>
                  <a:srgbClr val="C00000"/>
                </a:solidFill>
              </a:rPr>
              <a:t> 10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200" dirty="0" smtClean="0"/>
              <a:t>3 Wochenstunden / 4 Klassenarbeiten / regelmäßige Vokabeltests</a:t>
            </a:r>
            <a:endParaRPr lang="de-DE" alt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1177365" y="1889902"/>
            <a:ext cx="10115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Berufswelt, ein Telefongespräch führen</a:t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Feste und Traditionen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Die Umwelt</a:t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Französische Comics</a:t>
            </a:r>
            <a:br>
              <a:rPr lang="de-DE" altLang="de-DE" sz="2800" dirty="0" smtClean="0"/>
            </a:br>
            <a:endParaRPr lang="de-DE" alt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/>
              <a:t>Internationale Workshops</a:t>
            </a:r>
            <a:endParaRPr lang="de-DE" altLang="de-DE" sz="2800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6" y="1709021"/>
            <a:ext cx="1587867" cy="109496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59" y="2463360"/>
            <a:ext cx="1114602" cy="1477925"/>
          </a:xfrm>
          <a:prstGeom prst="rect">
            <a:avLst/>
          </a:prstGeom>
        </p:spPr>
      </p:pic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36771"/>
              </p:ext>
            </p:extLst>
          </p:nvPr>
        </p:nvGraphicFramePr>
        <p:xfrm>
          <a:off x="4931950" y="4024657"/>
          <a:ext cx="684804" cy="117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-Bild" r:id="rId5" imgW="3207960" imgH="5486400" progId="Paint.Picture">
                  <p:embed/>
                </p:oleObj>
              </mc:Choice>
              <mc:Fallback>
                <p:oleObj name="Bitmap-Bild" r:id="rId5" imgW="320796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1950" y="4024657"/>
                        <a:ext cx="684804" cy="1171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0" y="5195702"/>
            <a:ext cx="886600" cy="8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37659" y="187528"/>
            <a:ext cx="8594164" cy="359383"/>
            <a:chOff x="1386541" y="782123"/>
            <a:chExt cx="9132047" cy="54465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Anforderungen</a:t>
              </a: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374643" y="1177239"/>
            <a:ext cx="2703450" cy="67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de-DE" sz="4000" dirty="0" err="1" smtClean="0"/>
              <a:t>Parisfahrt</a:t>
            </a:r>
            <a:endParaRPr lang="de-DE" altLang="de-DE" sz="400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374643" y="1969572"/>
            <a:ext cx="5113337" cy="4776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In jedem Jahr findet eine </a:t>
            </a:r>
            <a:r>
              <a:rPr lang="de-DE" altLang="de-DE" dirty="0" err="1" smtClean="0"/>
              <a:t>Parisfahrt</a:t>
            </a:r>
            <a:r>
              <a:rPr lang="de-DE" altLang="de-DE" dirty="0" smtClean="0"/>
              <a:t> des 9er Kurses statt.</a:t>
            </a:r>
          </a:p>
          <a:p>
            <a:r>
              <a:rPr lang="de-DE" altLang="de-DE" dirty="0" smtClean="0"/>
              <a:t>Dies ist eine willkommene Gelegenheit, Land und Leute kennenzulernen und die Sprache anzuwenden. </a:t>
            </a:r>
          </a:p>
          <a:p>
            <a:r>
              <a:rPr lang="de-DE" altLang="de-DE" dirty="0" smtClean="0"/>
              <a:t>Seit Jahren schon fahren wir nach Paris und die Busse sind immer voll </a:t>
            </a:r>
            <a:r>
              <a:rPr lang="de-DE" altLang="de-DE" dirty="0" smtClean="0">
                <a:sym typeface="Wingdings" panose="05000000000000000000" pitchFamily="2" charset="2"/>
              </a:rPr>
              <a:t> </a:t>
            </a:r>
            <a:endParaRPr lang="de-DE" altLang="de-DE" dirty="0"/>
          </a:p>
        </p:txBody>
      </p:sp>
      <p:pic>
        <p:nvPicPr>
          <p:cNvPr id="20" name="Picture 5" descr="C:\Dokumente und Einstellungen\User\Eigene Dateien\Eigene Dokumente\AFR\Französisch\Wahlfach Französisch\common ca 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0" y="1593112"/>
            <a:ext cx="3554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37659" y="187528"/>
            <a:ext cx="8594164" cy="359383"/>
            <a:chOff x="1386541" y="782123"/>
            <a:chExt cx="9132047" cy="54465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73786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Inhalte</a:t>
              </a: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487720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3730164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kzidenzGroteskBE-Light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kzidenzGroteskBE-Light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kzidenzGroteskBE-Light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Methoden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8174965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831343" y="1145225"/>
              <a:ext cx="2424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417409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 smtClean="0">
                  <a:solidFill>
                    <a:schemeClr val="accent2"/>
                  </a:solidFill>
                  <a:latin typeface="Swiss 721 Narrow SWA" pitchFamily="34" charset="0"/>
                </a:rPr>
                <a:t>Entscheidungshilfen</a:t>
              </a:r>
              <a:endParaRPr lang="de-DE" altLang="de-DE" sz="1600" dirty="0">
                <a:solidFill>
                  <a:schemeClr val="accent2"/>
                </a:solidFill>
                <a:latin typeface="Swiss 721 Narrow SWA" pitchFamily="34" charset="0"/>
              </a:endParaRP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1386541" y="782123"/>
              <a:ext cx="2101179" cy="5446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e-DE" altLang="de-DE" sz="1600" dirty="0">
                  <a:solidFill>
                    <a:schemeClr val="accent2"/>
                  </a:solidFill>
                  <a:latin typeface="Swiss 721 Narrow SWA" pitchFamily="34" charset="0"/>
                </a:rPr>
                <a:t>zum Fach</a:t>
              </a: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46323" y="1047513"/>
            <a:ext cx="1137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Die folgenden Fragen solltest du mit „Ja“ beantworten können.</a:t>
            </a:r>
            <a:endParaRPr lang="de-DE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900223" y="2013098"/>
            <a:ext cx="107885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Habe ich Interesse an Fremdsprachen?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3200" dirty="0" smtClean="0"/>
              <a:t>Macht es mir nichts aus, Vokabeln zu lernen?</a:t>
            </a:r>
            <a:br>
              <a:rPr lang="de-DE" altLang="de-DE" sz="3200" dirty="0" smtClean="0"/>
            </a:br>
            <a:endParaRPr lang="de-DE" alt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Habe ich ein gutes Sprachgefühl? (Texte u. Dialoge schreiben)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Traue ich mich, frei zu sprechen?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15" name="Picture 9" descr="C:\Dokumente und Einstellungen\User\Eigene Dateien\Eigene Dokumente\AFR\Französisch\Wahlfach Französisch\Karte_von_Frankreich_107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06" y="4706679"/>
            <a:ext cx="1805732" cy="177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Breitbild</PresentationFormat>
  <Paragraphs>58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Swiss 721 Narrow SWA</vt:lpstr>
      <vt:lpstr>Wingdings</vt:lpstr>
      <vt:lpstr>Office Theme</vt:lpstr>
      <vt:lpstr>Paintbrush-Bild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microPLAN IT-Systemhaus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Theresia Wolter</dc:creator>
  <cp:lastModifiedBy>Maria Theresia Wolter</cp:lastModifiedBy>
  <cp:revision>12</cp:revision>
  <dcterms:created xsi:type="dcterms:W3CDTF">2020-05-27T10:51:33Z</dcterms:created>
  <dcterms:modified xsi:type="dcterms:W3CDTF">2020-05-27T12:34:22Z</dcterms:modified>
</cp:coreProperties>
</file>