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1" y="18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 hidden="1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3" name="image.png"/>
            <p:cNvPicPr/>
            <p:nvPr/>
          </p:nvPicPr>
          <p:blipFill>
            <a:blip r:embed="rId15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4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5" name="CustomShape 4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Group 6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8" name="image.png"/>
            <p:cNvPicPr/>
            <p:nvPr/>
          </p:nvPicPr>
          <p:blipFill>
            <a:blip r:embed="rId17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9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 hidden="1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 hidden="1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Group 3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51" name="image.png"/>
            <p:cNvPicPr/>
            <p:nvPr/>
          </p:nvPicPr>
          <p:blipFill>
            <a:blip r:embed="rId15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52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53" name="CustomShape 4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" name="Group 6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56" name="image.png"/>
            <p:cNvPicPr/>
            <p:nvPr/>
          </p:nvPicPr>
          <p:blipFill>
            <a:blip r:embed="rId17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57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5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59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 hidden="1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 hidden="1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8" name="Group 3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99" name="image.png"/>
            <p:cNvPicPr/>
            <p:nvPr/>
          </p:nvPicPr>
          <p:blipFill>
            <a:blip r:embed="rId15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00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01" name="CustomShape 4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5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" name="Group 6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104" name="image.png"/>
            <p:cNvPicPr/>
            <p:nvPr/>
          </p:nvPicPr>
          <p:blipFill>
            <a:blip r:embed="rId17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05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0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0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 hidden="1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 hidden="1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6" name="Group 3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147" name="image.png"/>
            <p:cNvPicPr/>
            <p:nvPr/>
          </p:nvPicPr>
          <p:blipFill>
            <a:blip r:embed="rId15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48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49" name="CustomShape 4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5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1" name="Group 6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152" name="image.png"/>
            <p:cNvPicPr/>
            <p:nvPr/>
          </p:nvPicPr>
          <p:blipFill>
            <a:blip r:embed="rId17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3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54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55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 hidden="1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 hidden="1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4" name="Group 3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195" name="image.png"/>
            <p:cNvPicPr/>
            <p:nvPr/>
          </p:nvPicPr>
          <p:blipFill>
            <a:blip r:embed="rId15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96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97" name="CustomShape 4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9" name="Group 6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200" name="image.png"/>
            <p:cNvPicPr/>
            <p:nvPr/>
          </p:nvPicPr>
          <p:blipFill>
            <a:blip r:embed="rId17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01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202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20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 hidden="1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" hidden="1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2" name="Group 3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243" name="image.png"/>
            <p:cNvPicPr/>
            <p:nvPr/>
          </p:nvPicPr>
          <p:blipFill>
            <a:blip r:embed="rId15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4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245" name="CustomShape 4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5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7" name="Group 6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248" name="image.png"/>
            <p:cNvPicPr/>
            <p:nvPr/>
          </p:nvPicPr>
          <p:blipFill>
            <a:blip r:embed="rId17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9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250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251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 hidden="1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" hidden="1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90" name="Group 3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291" name="image.png"/>
            <p:cNvPicPr/>
            <p:nvPr/>
          </p:nvPicPr>
          <p:blipFill>
            <a:blip r:embed="rId15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92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293" name="CustomShape 4"/>
          <p:cNvSpPr/>
          <p:nvPr/>
        </p:nvSpPr>
        <p:spPr>
          <a:xfrm>
            <a:off x="-12600" y="-7920"/>
            <a:ext cx="1221624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5"/>
          <p:cNvSpPr/>
          <p:nvPr/>
        </p:nvSpPr>
        <p:spPr>
          <a:xfrm>
            <a:off x="5842080" y="-7920"/>
            <a:ext cx="6348960" cy="606240"/>
          </a:xfrm>
          <a:custGeom>
            <a:avLst/>
            <a:gdLst/>
            <a:ahLst/>
            <a:cxnLst/>
            <a:rect l="l" t="t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95" name="Group 6"/>
          <p:cNvGrpSpPr/>
          <p:nvPr/>
        </p:nvGrpSpPr>
        <p:grpSpPr>
          <a:xfrm>
            <a:off x="-4320" y="203040"/>
            <a:ext cx="12216240" cy="645120"/>
            <a:chOff x="-4320" y="203040"/>
            <a:chExt cx="12216240" cy="645120"/>
          </a:xfrm>
        </p:grpSpPr>
        <p:pic>
          <p:nvPicPr>
            <p:cNvPr id="296" name="image.png"/>
            <p:cNvPicPr/>
            <p:nvPr/>
          </p:nvPicPr>
          <p:blipFill>
            <a:blip r:embed="rId17" cstate="print"/>
            <a:stretch/>
          </p:blipFill>
          <p:spPr>
            <a:xfrm>
              <a:off x="4320" y="203040"/>
              <a:ext cx="12182400" cy="645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97" name="image.png"/>
            <p:cNvPicPr/>
            <p:nvPr/>
          </p:nvPicPr>
          <p:blipFill>
            <a:blip r:embed="rId16" cstate="print"/>
            <a:stretch/>
          </p:blipFill>
          <p:spPr>
            <a:xfrm>
              <a:off x="-4320" y="247680"/>
              <a:ext cx="12216240" cy="55944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29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299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2438280" y="2285280"/>
            <a:ext cx="8228520" cy="609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>
                <a:solidFill>
                  <a:srgbClr val="000000"/>
                </a:solidFill>
                <a:latin typeface="Arial"/>
                <a:ea typeface="Calibri"/>
              </a:rPr>
              <a:t>   Wahlpflichtfach I: Biologie</a:t>
            </a:r>
            <a:endParaRPr lang="de-DE" sz="4000" b="0" strike="noStrike" spc="-1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752480" y="791280"/>
            <a:ext cx="792360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000000"/>
                </a:solidFill>
                <a:latin typeface="Arial"/>
                <a:ea typeface="Calibri"/>
              </a:rPr>
              <a:t>Unterrichtsinhalte Jahrgangsstufe 7</a:t>
            </a:r>
            <a:endParaRPr lang="de-DE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  <a:ea typeface="Calibri"/>
              </a:rPr>
              <a:t>(insgesamt 6 einstündige Arbeiten)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1800000" y="1944000"/>
            <a:ext cx="5566320" cy="4809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Beispiel: Ökosystem Wald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 Aufbau eines Waldes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Nahrungsbeziehungen von Pflanzen und Tieren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Bedeutung des Waldes für den Menschen und    seine Gefährdung durch den Menschen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Beispiel: Ökosystem Meer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Bedeutung des  Nationalparks Wattenmeer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Aufbau einer Zelle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Arbeit mit dem Mikroskop</a:t>
            </a:r>
            <a:endParaRPr lang="de-DE" sz="2000" b="0" strike="noStrike" spc="-1" dirty="0">
              <a:latin typeface="Arial"/>
            </a:endParaRPr>
          </a:p>
          <a:p>
            <a:pPr marL="339840" indent="-338760">
              <a:lnSpc>
                <a:spcPct val="7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</p:txBody>
      </p:sp>
      <p:pic>
        <p:nvPicPr>
          <p:cNvPr id="339" name="Grafik 338"/>
          <p:cNvPicPr/>
          <p:nvPr/>
        </p:nvPicPr>
        <p:blipFill>
          <a:blip r:embed="rId2" cstate="print"/>
          <a:stretch/>
        </p:blipFill>
        <p:spPr>
          <a:xfrm>
            <a:off x="8064000" y="1584000"/>
            <a:ext cx="3459600" cy="48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919520" y="789480"/>
            <a:ext cx="7779240" cy="853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000000"/>
                </a:solidFill>
                <a:latin typeface="Arial"/>
                <a:ea typeface="Calibri"/>
              </a:rPr>
              <a:t>Unterrichtsinhalte Jahrgangsstufe 8</a:t>
            </a:r>
            <a:endParaRPr lang="de-DE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  <a:ea typeface="Calibri"/>
              </a:rPr>
              <a:t>(insgesamt 5 einstündige Arbeiten)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2016000" y="2304000"/>
            <a:ext cx="5831280" cy="3304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Fließgewässeruntersuchung am Mühlenbach    und Bestimmung der aktuellen Wassergüte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de-DE" sz="2000" b="1" strike="noStrike" spc="-1" dirty="0" err="1">
                <a:solidFill>
                  <a:srgbClr val="003366"/>
                </a:solidFill>
                <a:latin typeface="Arial"/>
                <a:ea typeface="Arial"/>
              </a:rPr>
              <a:t>Feinbau</a:t>
            </a: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 der Zelle und Zellteilung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Infektions- und Sexualbiologie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Infektionskrankheiten z.B. Corona, HIV und Masern; Immunsystem des Menschen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Sexualkunde (Freundschaft und Partnerschaft, Menstruationszyklus, Verhütungsmethoden)</a:t>
            </a:r>
            <a:r>
              <a:rPr dirty="0"/>
              <a:t/>
            </a:r>
            <a:br>
              <a:rPr dirty="0"/>
            </a:br>
            <a:endParaRPr lang="de-DE" sz="2000" b="0" strike="noStrike" spc="-1" dirty="0">
              <a:latin typeface="Arial"/>
            </a:endParaRPr>
          </a:p>
        </p:txBody>
      </p:sp>
      <p:pic>
        <p:nvPicPr>
          <p:cNvPr id="342" name="image.png"/>
          <p:cNvPicPr/>
          <p:nvPr/>
        </p:nvPicPr>
        <p:blipFill>
          <a:blip r:embed="rId2" cstate="print"/>
          <a:stretch/>
        </p:blipFill>
        <p:spPr>
          <a:xfrm>
            <a:off x="8256600" y="2205000"/>
            <a:ext cx="1921320" cy="1921320"/>
          </a:xfrm>
          <a:prstGeom prst="rect">
            <a:avLst/>
          </a:prstGeom>
          <a:ln w="12600">
            <a:noFill/>
          </a:ln>
        </p:spPr>
      </p:pic>
      <p:pic>
        <p:nvPicPr>
          <p:cNvPr id="343" name="image.png"/>
          <p:cNvPicPr/>
          <p:nvPr/>
        </p:nvPicPr>
        <p:blipFill>
          <a:blip r:embed="rId3" cstate="print"/>
          <a:stretch/>
        </p:blipFill>
        <p:spPr>
          <a:xfrm>
            <a:off x="8784000" y="4214520"/>
            <a:ext cx="1378440" cy="16545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1889280" y="900000"/>
            <a:ext cx="7779240" cy="853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000000"/>
                </a:solidFill>
                <a:latin typeface="Arial"/>
                <a:ea typeface="Calibri"/>
              </a:rPr>
              <a:t>Unterrichtsinhalte Jahrgangsstufe 9</a:t>
            </a:r>
            <a:endParaRPr lang="de-DE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  <a:ea typeface="Calibri"/>
              </a:rPr>
              <a:t>(insgesamt 4 einstündige Arbeiten)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1889280" y="2061000"/>
            <a:ext cx="6901920" cy="3601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  <a:spcBef>
                <a:spcPts val="201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Einfluss der Zivilisationskrankheiten auf den Menschen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Funktion von Herz und Blutkreislauf 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Funktionsweise der Niere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Organspende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Steuerungs- und Regelvorgänge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Sinnesorgan Auge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Menschliches Nervensystem und Gehirn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Hormone, Blutzuckerregulation</a:t>
            </a:r>
            <a:endParaRPr lang="de-DE" sz="2000" b="0" strike="noStrike" spc="-1" dirty="0">
              <a:latin typeface="Arial"/>
            </a:endParaRPr>
          </a:p>
        </p:txBody>
      </p:sp>
      <p:pic>
        <p:nvPicPr>
          <p:cNvPr id="346" name="image.png"/>
          <p:cNvPicPr/>
          <p:nvPr/>
        </p:nvPicPr>
        <p:blipFill>
          <a:blip r:embed="rId2" cstate="print"/>
          <a:stretch/>
        </p:blipFill>
        <p:spPr>
          <a:xfrm>
            <a:off x="9360000" y="1564200"/>
            <a:ext cx="1398960" cy="2899440"/>
          </a:xfrm>
          <a:prstGeom prst="rect">
            <a:avLst/>
          </a:prstGeom>
          <a:ln w="12600">
            <a:noFill/>
          </a:ln>
        </p:spPr>
      </p:pic>
      <p:pic>
        <p:nvPicPr>
          <p:cNvPr id="347" name="image.png"/>
          <p:cNvPicPr/>
          <p:nvPr/>
        </p:nvPicPr>
        <p:blipFill>
          <a:blip r:embed="rId3" cstate="print"/>
          <a:stretch/>
        </p:blipFill>
        <p:spPr>
          <a:xfrm>
            <a:off x="8146080" y="4801680"/>
            <a:ext cx="1573560" cy="15339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828800" y="874080"/>
            <a:ext cx="7728480" cy="853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000000"/>
                </a:solidFill>
                <a:latin typeface="Arial"/>
                <a:ea typeface="Calibri"/>
              </a:rPr>
              <a:t>Unterrichtsinhalte Jahrgangsstufe 10</a:t>
            </a:r>
            <a:endParaRPr lang="de-DE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  <a:ea typeface="Calibri"/>
              </a:rPr>
              <a:t>                           (insgesamt  4 einstündige Arbeiten)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248000" y="2448000"/>
            <a:ext cx="6117480" cy="385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Gene und Vererbung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Vererbung von Merkmalen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Klonen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Methoden der Gentechnik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Evolution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Stammesgeschichtliche Entwicklung der Wirbeltiere und des Menschen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2000" b="0" strike="noStrike" spc="-1" dirty="0">
                <a:solidFill>
                  <a:srgbClr val="003366"/>
                </a:solidFill>
                <a:latin typeface="Arial"/>
                <a:ea typeface="Arial"/>
              </a:rPr>
              <a:t>- Evolutionstheorien von Darwin und Lamarck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de-DE" sz="2000" b="0" strike="noStrike" spc="-1" dirty="0">
              <a:latin typeface="Arial"/>
            </a:endParaRPr>
          </a:p>
        </p:txBody>
      </p:sp>
      <p:pic>
        <p:nvPicPr>
          <p:cNvPr id="350" name="image.png"/>
          <p:cNvPicPr/>
          <p:nvPr/>
        </p:nvPicPr>
        <p:blipFill>
          <a:blip r:embed="rId2" cstate="print"/>
          <a:stretch/>
        </p:blipFill>
        <p:spPr>
          <a:xfrm>
            <a:off x="1673640" y="3213000"/>
            <a:ext cx="2312640" cy="2360880"/>
          </a:xfrm>
          <a:prstGeom prst="rect">
            <a:avLst/>
          </a:prstGeom>
          <a:ln w="12600">
            <a:noFill/>
          </a:ln>
        </p:spPr>
      </p:pic>
      <p:pic>
        <p:nvPicPr>
          <p:cNvPr id="351" name="image.png"/>
          <p:cNvPicPr/>
          <p:nvPr/>
        </p:nvPicPr>
        <p:blipFill>
          <a:blip r:embed="rId3" cstate="print"/>
          <a:stretch/>
        </p:blipFill>
        <p:spPr>
          <a:xfrm>
            <a:off x="9558360" y="908640"/>
            <a:ext cx="1002240" cy="1583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935360" y="637560"/>
            <a:ext cx="7779240" cy="109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>
                <a:solidFill>
                  <a:srgbClr val="000000"/>
                </a:solidFill>
                <a:latin typeface="Arial"/>
                <a:ea typeface="Calibri"/>
              </a:rPr>
              <a:t>Methoden und Kompetenzen des Biologieunterrichtes</a:t>
            </a:r>
            <a:endParaRPr lang="de-DE" sz="36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1919520" y="1929600"/>
            <a:ext cx="6911640" cy="3678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90000"/>
              </a:lnSpc>
              <a:spcBef>
                <a:spcPts val="499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- Beobachten und Beschreiben von Pflanzen und Tieren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- Sammeln und Zuordnen von zum Beispiel Pflanzen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- Planung, Durchführung und Auswertung von         Experimenten 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- Umgang mit Fachtexten und anderen Medien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- Präsentieren von Arbeitsergebnissen </a:t>
            </a:r>
            <a:endParaRPr lang="de-DE" sz="2000" b="0" strike="noStrike" spc="-1" dirty="0">
              <a:latin typeface="Arial"/>
            </a:endParaRPr>
          </a:p>
        </p:txBody>
      </p:sp>
      <p:pic>
        <p:nvPicPr>
          <p:cNvPr id="354" name="image.pdf"/>
          <p:cNvPicPr/>
          <p:nvPr/>
        </p:nvPicPr>
        <p:blipFill>
          <a:blip r:embed="rId2" cstate="print"/>
          <a:stretch/>
        </p:blipFill>
        <p:spPr>
          <a:xfrm>
            <a:off x="8784000" y="4248000"/>
            <a:ext cx="1978560" cy="1807560"/>
          </a:xfrm>
          <a:prstGeom prst="rect">
            <a:avLst/>
          </a:prstGeom>
          <a:ln w="12600">
            <a:noFill/>
          </a:ln>
        </p:spPr>
      </p:pic>
      <p:pic>
        <p:nvPicPr>
          <p:cNvPr id="355" name="image.pdf"/>
          <p:cNvPicPr/>
          <p:nvPr/>
        </p:nvPicPr>
        <p:blipFill>
          <a:blip r:embed="rId3" cstate="print"/>
          <a:stretch/>
        </p:blipFill>
        <p:spPr>
          <a:xfrm>
            <a:off x="8928000" y="1541520"/>
            <a:ext cx="1850040" cy="18453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1305000" y="1042200"/>
            <a:ext cx="9116280" cy="779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de-DE" sz="3200" b="0" strike="noStrike" spc="-1">
                <a:solidFill>
                  <a:srgbClr val="003366"/>
                </a:solidFill>
                <a:latin typeface="Arial"/>
                <a:ea typeface="Arial"/>
              </a:rPr>
              <a:t>Überlegungen, die dir die Entscheidung für das Fach Biologie erleichtern könnten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1305000" y="2043000"/>
            <a:ext cx="10146240" cy="5108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Hast du Interesse an biologischen Fragestellungen und Zusammenhängen bei Mensch und Tier und magst das Fach Biologie?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Schaust du dir gerne Dokumentationen wie z.B. „Erlebnis Erde“, „Terra X“, „Galileo“ oder „Quarks und Co“ an?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Hast du Freude an praktischen Tätigkeiten wie z.B. der Untersuchung von Wald und Mühlenbach?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Hast du vielleicht Interesse, dich als Schulsanitäter zu engagieren und dein Wissen über den Menschen zu vertiefen?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Hast du vielleicht schon Berufswünsche, die in diese Richtung gehen (z.B. Förster, Arzthelferin, Rettungssanitäter, Landschaftsbauer, Biologielehrer*in </a:t>
            </a:r>
            <a:r>
              <a:rPr lang="de-DE" sz="2000" b="1" strike="noStrike" spc="-1" dirty="0">
                <a:solidFill>
                  <a:srgbClr val="003366"/>
                </a:solidFill>
                <a:latin typeface="Wingdings"/>
                <a:ea typeface="Arial"/>
              </a:rPr>
              <a:t></a:t>
            </a:r>
            <a:r>
              <a:rPr lang="de-DE" sz="2000" b="1" strike="noStrike" spc="-1" dirty="0">
                <a:solidFill>
                  <a:srgbClr val="003366"/>
                </a:solidFill>
                <a:latin typeface="Arial"/>
                <a:ea typeface="Arial"/>
              </a:rPr>
              <a:t>…..)?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PresentationFormat>Breitbild</PresentationFormat>
  <Paragraphs>66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</dc:creator>
  <cp:lastModifiedBy>Maria Theresia Wolter</cp:lastModifiedBy>
  <cp:revision>12</cp:revision>
  <dcterms:created xsi:type="dcterms:W3CDTF">2020-05-12T11:43:36Z</dcterms:created>
  <dcterms:modified xsi:type="dcterms:W3CDTF">2020-05-26T08:11:11Z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