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60" r:id="rId4"/>
    <p:sldId id="258" r:id="rId5"/>
    <p:sldId id="262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1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1250576" y="3359040"/>
            <a:ext cx="9875520" cy="1356360"/>
          </a:xfrm>
        </p:spPr>
        <p:txBody>
          <a:bodyPr>
            <a:noAutofit/>
          </a:bodyPr>
          <a:lstStyle/>
          <a:p>
            <a:pPr algn="ctr"/>
            <a:r>
              <a:rPr lang="de-DE" sz="6000" b="1" dirty="0" smtClean="0"/>
              <a:t>Differenzierung </a:t>
            </a:r>
            <a:br>
              <a:rPr lang="de-DE" sz="6000" b="1" dirty="0" smtClean="0"/>
            </a:br>
            <a:r>
              <a:rPr lang="de-DE" sz="6000" b="1" dirty="0" smtClean="0"/>
              <a:t>in den Jahrgangsstufen 7-10</a:t>
            </a:r>
            <a:endParaRPr lang="de-DE" sz="6000" b="1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1"/>
          </p:nvPr>
        </p:nvSpPr>
        <p:spPr>
          <a:xfrm>
            <a:off x="1083235" y="521447"/>
            <a:ext cx="1313691" cy="1268391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half" idx="2"/>
          </p:nvPr>
        </p:nvSpPr>
        <p:spPr>
          <a:xfrm>
            <a:off x="2396926" y="521447"/>
            <a:ext cx="8729170" cy="126839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de-DE" sz="2400" b="1" dirty="0" smtClean="0"/>
          </a:p>
          <a:p>
            <a:pPr marL="45720" indent="0">
              <a:buNone/>
            </a:pPr>
            <a:r>
              <a:rPr lang="de-DE" sz="2500" b="1" dirty="0" smtClean="0"/>
              <a:t>Differenzierungswahlen an der Geschwister-Scholl-Schule</a:t>
            </a:r>
            <a:endParaRPr lang="de-DE" sz="2500" b="1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35" y="521447"/>
            <a:ext cx="1313691" cy="12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03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2396926" y="521447"/>
            <a:ext cx="8695403" cy="1268391"/>
          </a:xfrm>
        </p:spPr>
        <p:txBody>
          <a:bodyPr>
            <a:noAutofit/>
          </a:bodyPr>
          <a:lstStyle/>
          <a:p>
            <a:r>
              <a:rPr lang="de-DE" sz="2500" b="1" dirty="0">
                <a:latin typeface="+mn-lt"/>
                <a:ea typeface="+mn-ea"/>
                <a:cs typeface="+mn-cs"/>
              </a:rPr>
              <a:t>Differenzierungswahlen an der Geschwister-Scholl-Schule</a:t>
            </a:r>
            <a:br>
              <a:rPr lang="de-DE" sz="2500" b="1" dirty="0">
                <a:latin typeface="+mn-lt"/>
                <a:ea typeface="+mn-ea"/>
                <a:cs typeface="+mn-cs"/>
              </a:rPr>
            </a:br>
            <a:endParaRPr lang="de-DE" sz="2500" b="1" dirty="0">
              <a:latin typeface="+mn-lt"/>
              <a:ea typeface="+mn-ea"/>
              <a:cs typeface="+mn-cs"/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sz="half" idx="1"/>
          </p:nvPr>
        </p:nvSpPr>
        <p:spPr>
          <a:xfrm>
            <a:off x="1083235" y="521447"/>
            <a:ext cx="1313691" cy="1268391"/>
          </a:xfrm>
        </p:spPr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half" idx="2"/>
          </p:nvPr>
        </p:nvSpPr>
        <p:spPr>
          <a:xfrm>
            <a:off x="1386902" y="2342776"/>
            <a:ext cx="8729170" cy="41058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altLang="de-DE" sz="2400" b="1" dirty="0">
                <a:solidFill>
                  <a:schemeClr val="tx1"/>
                </a:solidFill>
                <a:latin typeface="Arial Unicode MS" panose="020B0604020202020204" pitchFamily="34" charset="-128"/>
              </a:rPr>
              <a:t>Differenzierung an Realschulen: Wahlpflichtbereich I</a:t>
            </a:r>
          </a:p>
          <a:p>
            <a:pPr>
              <a:buFont typeface="Arial" panose="020B0604020202020204" pitchFamily="34" charset="0"/>
              <a:buChar char="•"/>
            </a:pPr>
            <a:endParaRPr lang="de-DE" altLang="de-DE" sz="240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altLang="de-DE" sz="2400" b="1" dirty="0">
                <a:solidFill>
                  <a:schemeClr val="tx1"/>
                </a:solidFill>
                <a:latin typeface="Arial Unicode MS" panose="020B0604020202020204" pitchFamily="34" charset="-128"/>
              </a:rPr>
              <a:t>Schülerinnen und Schüler aus den Klassen einer Jahrgangsstufe werden in Lerngruppen zusammengefasst</a:t>
            </a:r>
          </a:p>
          <a:p>
            <a:pPr>
              <a:buFont typeface="Arial" panose="020B0604020202020204" pitchFamily="34" charset="0"/>
              <a:buChar char="•"/>
            </a:pPr>
            <a:endParaRPr lang="de-DE" altLang="de-DE" sz="2400" dirty="0">
              <a:latin typeface="Arial Unicode MS" panose="020B060402020202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de-DE" altLang="de-DE" sz="2400" dirty="0" smtClean="0">
              <a:latin typeface="Arial Unicode MS" panose="020B0604020202020204" pitchFamily="34" charset="-128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35" y="521447"/>
            <a:ext cx="1313691" cy="12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13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2396926" y="521447"/>
            <a:ext cx="8695403" cy="1268391"/>
          </a:xfrm>
        </p:spPr>
        <p:txBody>
          <a:bodyPr>
            <a:noAutofit/>
          </a:bodyPr>
          <a:lstStyle/>
          <a:p>
            <a:r>
              <a:rPr lang="de-DE" sz="2500" b="1" dirty="0">
                <a:latin typeface="+mn-lt"/>
                <a:ea typeface="+mn-ea"/>
                <a:cs typeface="+mn-cs"/>
              </a:rPr>
              <a:t>Differenzierungswahlen an der Geschwister-Scholl-Schule</a:t>
            </a:r>
            <a:br>
              <a:rPr lang="de-DE" sz="2500" b="1" dirty="0">
                <a:latin typeface="+mn-lt"/>
                <a:ea typeface="+mn-ea"/>
                <a:cs typeface="+mn-cs"/>
              </a:rPr>
            </a:br>
            <a:endParaRPr lang="de-DE" sz="2500" b="1" dirty="0">
              <a:latin typeface="+mn-lt"/>
              <a:ea typeface="+mn-ea"/>
              <a:cs typeface="+mn-cs"/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sz="half" idx="1"/>
          </p:nvPr>
        </p:nvSpPr>
        <p:spPr>
          <a:xfrm>
            <a:off x="1083235" y="521447"/>
            <a:ext cx="1313691" cy="1268391"/>
          </a:xfrm>
        </p:spPr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half" idx="2"/>
          </p:nvPr>
        </p:nvSpPr>
        <p:spPr>
          <a:xfrm>
            <a:off x="1386902" y="2342776"/>
            <a:ext cx="8729170" cy="41058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altLang="de-DE" sz="2400" b="1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WP I-Fach ist ein weiteres </a:t>
            </a:r>
            <a:r>
              <a:rPr lang="de-DE" altLang="de-DE" sz="2400" b="1" u="sng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Hauptfach</a:t>
            </a:r>
            <a:r>
              <a:rPr lang="de-DE" altLang="de-DE" sz="2400" b="1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 mit Klassenarbeiten</a:t>
            </a:r>
            <a:br>
              <a:rPr lang="de-DE" altLang="de-DE" sz="2400" b="1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</a:br>
            <a:endParaRPr lang="de-DE" altLang="de-DE" sz="2400" b="1" dirty="0" smtClean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sz="2400" b="1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Zeugnisnote zählt als Hauptfachnote</a:t>
            </a:r>
            <a:r>
              <a:rPr lang="de-DE" sz="2400" b="1" dirty="0" smtClean="0">
                <a:latin typeface="Arial Unicode MS" panose="020B0604020202020204" pitchFamily="34" charset="-128"/>
              </a:rPr>
              <a:t/>
            </a:r>
            <a:br>
              <a:rPr lang="de-DE" sz="2400" b="1" dirty="0" smtClean="0">
                <a:latin typeface="Arial Unicode MS" panose="020B0604020202020204" pitchFamily="34" charset="-128"/>
              </a:rPr>
            </a:br>
            <a:endParaRPr lang="de-DE" sz="2400" b="1" dirty="0" smtClean="0">
              <a:latin typeface="Arial Unicode MS" panose="020B060402020202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de-DE" sz="2400" b="1" dirty="0">
              <a:latin typeface="Arial Unicode MS" panose="020B060402020202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de-DE" altLang="de-DE" sz="2400" dirty="0">
              <a:latin typeface="Arial Unicode MS" panose="020B060402020202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de-DE" altLang="de-DE" sz="2400" dirty="0" smtClean="0">
              <a:latin typeface="Arial Unicode MS" panose="020B0604020202020204" pitchFamily="34" charset="-128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35" y="521447"/>
            <a:ext cx="1313691" cy="12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23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2396926" y="521447"/>
            <a:ext cx="8695403" cy="1268391"/>
          </a:xfrm>
        </p:spPr>
        <p:txBody>
          <a:bodyPr>
            <a:noAutofit/>
          </a:bodyPr>
          <a:lstStyle/>
          <a:p>
            <a:r>
              <a:rPr lang="de-DE" sz="2500" b="1" dirty="0">
                <a:latin typeface="+mn-lt"/>
                <a:ea typeface="+mn-ea"/>
                <a:cs typeface="+mn-cs"/>
              </a:rPr>
              <a:t>Differenzierungswahlen an der Geschwister-Scholl-Schule</a:t>
            </a:r>
            <a:br>
              <a:rPr lang="de-DE" sz="2500" b="1" dirty="0">
                <a:latin typeface="+mn-lt"/>
                <a:ea typeface="+mn-ea"/>
                <a:cs typeface="+mn-cs"/>
              </a:rPr>
            </a:br>
            <a:endParaRPr lang="de-DE" sz="2500" b="1" dirty="0">
              <a:latin typeface="+mn-lt"/>
              <a:ea typeface="+mn-ea"/>
              <a:cs typeface="+mn-cs"/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sz="half" idx="1"/>
          </p:nvPr>
        </p:nvSpPr>
        <p:spPr>
          <a:xfrm>
            <a:off x="1083235" y="521447"/>
            <a:ext cx="1313691" cy="1268391"/>
          </a:xfrm>
        </p:spPr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half" idx="2"/>
          </p:nvPr>
        </p:nvSpPr>
        <p:spPr>
          <a:xfrm>
            <a:off x="1386902" y="2342776"/>
            <a:ext cx="8729170" cy="41058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altLang="de-DE" sz="2400" b="1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Berücksichtigung </a:t>
            </a:r>
            <a:r>
              <a:rPr lang="de-DE" altLang="de-DE" sz="2400" b="1" dirty="0">
                <a:solidFill>
                  <a:schemeClr val="tx1"/>
                </a:solidFill>
                <a:latin typeface="Arial Unicode MS" panose="020B0604020202020204" pitchFamily="34" charset="-128"/>
              </a:rPr>
              <a:t>der </a:t>
            </a:r>
            <a:r>
              <a:rPr lang="de-DE" altLang="de-DE" sz="2400" b="1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individuellen</a:t>
            </a:r>
            <a:br>
              <a:rPr lang="de-DE" altLang="de-DE" sz="2400" b="1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</a:br>
            <a:endParaRPr lang="de-DE" altLang="de-DE" sz="2400" b="1" dirty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pPr lvl="2">
              <a:buFont typeface="Symbol" panose="05050102010706020507" pitchFamily="18" charset="2"/>
              <a:buChar char="-"/>
            </a:pPr>
            <a:r>
              <a:rPr lang="de-DE" altLang="de-DE" sz="2400" b="1" dirty="0">
                <a:solidFill>
                  <a:schemeClr val="tx1"/>
                </a:solidFill>
                <a:latin typeface="Arial Unicode MS" panose="020B0604020202020204" pitchFamily="34" charset="-128"/>
              </a:rPr>
              <a:t>Lernbedürfnisse</a:t>
            </a:r>
          </a:p>
          <a:p>
            <a:pPr lvl="2">
              <a:buFont typeface="Symbol" panose="05050102010706020507" pitchFamily="18" charset="2"/>
              <a:buChar char="-"/>
            </a:pPr>
            <a:r>
              <a:rPr lang="de-DE" altLang="de-DE" sz="2400" b="1" dirty="0">
                <a:solidFill>
                  <a:schemeClr val="tx1"/>
                </a:solidFill>
                <a:latin typeface="Arial Unicode MS" panose="020B0604020202020204" pitchFamily="34" charset="-128"/>
              </a:rPr>
              <a:t>Neigungen</a:t>
            </a:r>
          </a:p>
          <a:p>
            <a:pPr lvl="2">
              <a:buFont typeface="Symbol" panose="05050102010706020507" pitchFamily="18" charset="2"/>
              <a:buChar char="-"/>
            </a:pPr>
            <a:r>
              <a:rPr lang="de-DE" altLang="de-DE" sz="2400" b="1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Fähigkeiten</a:t>
            </a:r>
          </a:p>
          <a:p>
            <a:pPr marL="548640" lvl="2" indent="0">
              <a:buNone/>
            </a:pPr>
            <a:endParaRPr lang="de-DE" sz="2400" b="1" dirty="0" smtClean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sz="2400" b="1" dirty="0">
                <a:solidFill>
                  <a:schemeClr val="tx1"/>
                </a:solidFill>
                <a:latin typeface="Arial Unicode MS" panose="020B0604020202020204" pitchFamily="34" charset="-128"/>
              </a:rPr>
              <a:t>Wahlen sollten nur nach Interessen und Neigungen erfolgen</a:t>
            </a:r>
          </a:p>
          <a:p>
            <a:pPr>
              <a:buFont typeface="Arial" panose="020B0604020202020204" pitchFamily="34" charset="0"/>
              <a:buChar char="•"/>
            </a:pPr>
            <a:endParaRPr lang="de-DE" altLang="de-DE" sz="2400" dirty="0">
              <a:latin typeface="Arial Unicode MS" panose="020B060402020202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de-DE" altLang="de-DE" sz="2400" dirty="0" smtClean="0">
              <a:latin typeface="Arial Unicode MS" panose="020B0604020202020204" pitchFamily="34" charset="-128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35" y="521447"/>
            <a:ext cx="1313691" cy="12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16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5257800" y="2614706"/>
            <a:ext cx="1447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 dirty="0">
                <a:latin typeface="Arial Unicode MS" panose="020B0604020202020204" pitchFamily="34" charset="-128"/>
              </a:rPr>
              <a:t>Englisch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7850095" y="2614706"/>
            <a:ext cx="1905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 dirty="0">
                <a:latin typeface="Arial Unicode MS" panose="020B0604020202020204" pitchFamily="34" charset="-128"/>
              </a:rPr>
              <a:t>Mathematik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438400" y="2614706"/>
            <a:ext cx="1600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 dirty="0">
                <a:latin typeface="Arial Unicode MS" panose="020B0604020202020204" pitchFamily="34" charset="-128"/>
              </a:rPr>
              <a:t>Deutsch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9286759" y="4574947"/>
            <a:ext cx="12065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 altLang="de-DE" dirty="0" smtClean="0">
                <a:latin typeface="Arial Unicode MS" panose="020B0604020202020204" pitchFamily="34" charset="-128"/>
              </a:rPr>
              <a:t> Religion   </a:t>
            </a:r>
            <a:endParaRPr lang="de-DE" altLang="de-DE" dirty="0">
              <a:latin typeface="Arial Unicode MS" panose="020B0604020202020204" pitchFamily="34" charset="-128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3601757" y="4575957"/>
            <a:ext cx="33120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 altLang="de-DE" dirty="0" smtClean="0">
                <a:latin typeface="Arial Unicode MS" panose="020B0604020202020204" pitchFamily="34" charset="-128"/>
              </a:rPr>
              <a:t> Erdkunde</a:t>
            </a:r>
            <a:r>
              <a:rPr lang="de-DE" altLang="de-DE" dirty="0">
                <a:latin typeface="Arial Unicode MS" panose="020B0604020202020204" pitchFamily="34" charset="-128"/>
              </a:rPr>
              <a:t>, Geschichte, </a:t>
            </a:r>
            <a:r>
              <a:rPr lang="de-DE" altLang="de-DE" dirty="0" smtClean="0">
                <a:latin typeface="Arial Unicode MS" panose="020B0604020202020204" pitchFamily="34" charset="-128"/>
              </a:rPr>
              <a:t>Politik</a:t>
            </a:r>
            <a:endParaRPr lang="de-DE" altLang="de-DE" dirty="0">
              <a:latin typeface="Arial Unicode MS" panose="020B0604020202020204" pitchFamily="34" charset="-128"/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0419209" y="4574947"/>
            <a:ext cx="9681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 altLang="de-DE" dirty="0" smtClean="0">
                <a:latin typeface="Arial Unicode MS" panose="020B0604020202020204" pitchFamily="34" charset="-128"/>
              </a:rPr>
              <a:t> Sport</a:t>
            </a:r>
            <a:endParaRPr lang="de-DE" altLang="de-DE" dirty="0">
              <a:latin typeface="Arial Unicode MS" panose="020B0604020202020204" pitchFamily="34" charset="-128"/>
            </a:endParaRPr>
          </a:p>
        </p:txBody>
      </p:sp>
      <p:pic>
        <p:nvPicPr>
          <p:cNvPr id="27658" name="Picture 10" descr="BD0509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0021" y="3104537"/>
            <a:ext cx="1184275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9" name="Picture 11" descr="BD04926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450" y="3104538"/>
            <a:ext cx="9525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60" name="Picture 12" descr="BD05094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104537"/>
            <a:ext cx="1447800" cy="124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eck 1"/>
          <p:cNvSpPr/>
          <p:nvPr/>
        </p:nvSpPr>
        <p:spPr>
          <a:xfrm>
            <a:off x="4289777" y="1727664"/>
            <a:ext cx="41040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Kernbereich Klassen 7– 10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Inhaltsplatzhalter 6"/>
          <p:cNvSpPr>
            <a:spLocks noGrp="1"/>
          </p:cNvSpPr>
          <p:nvPr>
            <p:ph type="title"/>
          </p:nvPr>
        </p:nvSpPr>
        <p:spPr>
          <a:xfrm>
            <a:off x="2057400" y="381000"/>
            <a:ext cx="8568765" cy="1143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de-DE" sz="2400" b="1" dirty="0" smtClean="0"/>
          </a:p>
          <a:p>
            <a:pPr marL="45720" indent="0">
              <a:buNone/>
            </a:pPr>
            <a:r>
              <a:rPr lang="de-DE" sz="2500" b="1" dirty="0" smtClean="0"/>
              <a:t>Differenzierungswahlen an der Geschwister-Scholl-Schule</a:t>
            </a:r>
            <a:endParaRPr lang="de-DE" sz="2500" b="1" dirty="0"/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09" y="459273"/>
            <a:ext cx="1313691" cy="1268391"/>
          </a:xfrm>
          <a:prstGeom prst="rect">
            <a:avLst/>
          </a:prstGeom>
        </p:spPr>
      </p:pic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5734423" y="5073867"/>
            <a:ext cx="7235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400" b="1" dirty="0" smtClean="0">
                <a:latin typeface="Arial Unicode MS" panose="020B0604020202020204" pitchFamily="34" charset="-128"/>
              </a:rPr>
              <a:t>und</a:t>
            </a:r>
            <a:endParaRPr lang="de-DE" altLang="de-DE" sz="2400" b="1" dirty="0">
              <a:latin typeface="Arial Unicode MS" panose="020B0604020202020204" pitchFamily="34" charset="-128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6976216" y="4575957"/>
            <a:ext cx="23786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 altLang="de-DE" dirty="0" smtClean="0">
                <a:latin typeface="Arial Unicode MS" panose="020B0604020202020204" pitchFamily="34" charset="-128"/>
              </a:rPr>
              <a:t> Kunst, Musik, Textil   </a:t>
            </a:r>
            <a:endParaRPr lang="de-DE" altLang="de-DE" dirty="0">
              <a:latin typeface="Arial Unicode MS" panose="020B0604020202020204" pitchFamily="34" charset="-128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743709" y="4579955"/>
            <a:ext cx="28687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 altLang="de-DE" dirty="0" smtClean="0">
                <a:latin typeface="Arial Unicode MS" panose="020B0604020202020204" pitchFamily="34" charset="-128"/>
              </a:rPr>
              <a:t> Biologie, Physik, Chemie</a:t>
            </a:r>
            <a:endParaRPr lang="de-DE" altLang="de-DE" dirty="0">
              <a:latin typeface="Arial Unicode MS" panose="020B0604020202020204" pitchFamily="34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4425247" y="5915657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latin typeface="Arial Unicode MS" panose="020B0604020202020204" pitchFamily="34" charset="-128"/>
              </a:rPr>
              <a:t>(2 </a:t>
            </a:r>
            <a:r>
              <a:rPr lang="de-DE" b="1" dirty="0">
                <a:latin typeface="Arial Unicode MS" panose="020B0604020202020204" pitchFamily="34" charset="-128"/>
              </a:rPr>
              <a:t>bzw. 3 Stunden </a:t>
            </a:r>
            <a:r>
              <a:rPr lang="de-DE" b="1" dirty="0" smtClean="0">
                <a:latin typeface="Arial Unicode MS" panose="020B0604020202020204" pitchFamily="34" charset="-128"/>
              </a:rPr>
              <a:t>Wahlpflichtfach)</a:t>
            </a:r>
            <a:endParaRPr lang="de-DE" b="1" dirty="0">
              <a:latin typeface="Arial Unicode MS" panose="020B0604020202020204" pitchFamily="34" charset="-128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761172" y="5533006"/>
            <a:ext cx="29240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Wahlpflichtbereich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47693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utoUpdateAnimBg="0"/>
      <p:bldP spid="27652" grpId="0" autoUpdateAnimBg="0"/>
      <p:bldP spid="27653" grpId="0" autoUpdateAnimBg="0"/>
      <p:bldP spid="27655" grpId="0" autoUpdateAnimBg="0"/>
      <p:bldP spid="27656" grpId="0" autoUpdateAnimBg="0"/>
      <p:bldP spid="27657" grpId="0" autoUpdateAnimBg="0"/>
      <p:bldP spid="16" grpId="0" autoUpdateAnimBg="0"/>
      <p:bldP spid="17" grpId="0" autoUpdateAnimBg="0"/>
      <p:bldP spid="18" grpId="0" autoUpdateAnimBg="0"/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2396926" y="521447"/>
            <a:ext cx="8695403" cy="1268391"/>
          </a:xfrm>
        </p:spPr>
        <p:txBody>
          <a:bodyPr>
            <a:noAutofit/>
          </a:bodyPr>
          <a:lstStyle/>
          <a:p>
            <a:r>
              <a:rPr lang="de-DE" sz="2500" b="1" dirty="0">
                <a:latin typeface="+mn-lt"/>
                <a:ea typeface="+mn-ea"/>
                <a:cs typeface="+mn-cs"/>
              </a:rPr>
              <a:t>Differenzierungswahlen an der Geschwister-Scholl-Schule</a:t>
            </a:r>
            <a:br>
              <a:rPr lang="de-DE" sz="2500" b="1" dirty="0">
                <a:latin typeface="+mn-lt"/>
                <a:ea typeface="+mn-ea"/>
                <a:cs typeface="+mn-cs"/>
              </a:rPr>
            </a:br>
            <a:endParaRPr lang="de-DE" sz="2500" b="1" dirty="0">
              <a:latin typeface="+mn-lt"/>
              <a:ea typeface="+mn-ea"/>
              <a:cs typeface="+mn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sz="half" idx="2"/>
          </p:nvPr>
        </p:nvSpPr>
        <p:spPr>
          <a:xfrm>
            <a:off x="1386902" y="1948329"/>
            <a:ext cx="8729170" cy="4500283"/>
          </a:xfrm>
        </p:spPr>
        <p:txBody>
          <a:bodyPr>
            <a:normAutofit/>
          </a:bodyPr>
          <a:lstStyle/>
          <a:p>
            <a:pPr marL="548640" lvl="2" indent="0">
              <a:buNone/>
            </a:pPr>
            <a:r>
              <a:rPr lang="de-DE" altLang="de-DE" sz="2400" b="1" dirty="0">
                <a:solidFill>
                  <a:schemeClr val="tx1"/>
                </a:solidFill>
                <a:latin typeface="Arial Unicode MS" panose="020B0604020202020204" pitchFamily="34" charset="-128"/>
              </a:rPr>
              <a:t>Zur Auswahl stehen:</a:t>
            </a:r>
            <a:br>
              <a:rPr lang="de-DE" altLang="de-DE" sz="2400" b="1" dirty="0">
                <a:solidFill>
                  <a:schemeClr val="tx1"/>
                </a:solidFill>
                <a:latin typeface="Arial Unicode MS" panose="020B0604020202020204" pitchFamily="34" charset="-128"/>
              </a:rPr>
            </a:br>
            <a:r>
              <a:rPr lang="de-DE" altLang="de-DE" sz="2400" b="1" dirty="0">
                <a:solidFill>
                  <a:schemeClr val="tx1"/>
                </a:solidFill>
                <a:latin typeface="Arial Unicode MS" panose="020B0604020202020204" pitchFamily="34" charset="-128"/>
              </a:rPr>
              <a:t/>
            </a:r>
            <a:br>
              <a:rPr lang="de-DE" altLang="de-DE" sz="2400" b="1" dirty="0">
                <a:solidFill>
                  <a:schemeClr val="tx1"/>
                </a:solidFill>
                <a:latin typeface="Arial Unicode MS" panose="020B0604020202020204" pitchFamily="34" charset="-128"/>
              </a:rPr>
            </a:br>
            <a:endParaRPr lang="de-DE" altLang="de-DE" sz="2400" b="1" dirty="0" smtClean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pPr marL="548640" lvl="2" indent="0">
              <a:buNone/>
            </a:pPr>
            <a:r>
              <a:rPr lang="de-DE" altLang="de-DE" sz="2400" b="1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Französisch		</a:t>
            </a:r>
            <a:r>
              <a:rPr lang="de-DE" altLang="de-DE" sz="1400" b="1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oder</a:t>
            </a:r>
          </a:p>
          <a:p>
            <a:pPr marL="548640" lvl="2" indent="0">
              <a:buNone/>
            </a:pPr>
            <a:endParaRPr lang="de-DE" altLang="de-DE" sz="2400" b="1" dirty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pPr marL="548640" lvl="2" indent="0">
              <a:buNone/>
            </a:pPr>
            <a:r>
              <a:rPr lang="de-DE" altLang="de-DE" sz="2400" b="1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Biologie			</a:t>
            </a:r>
            <a:r>
              <a:rPr lang="de-DE" altLang="de-DE" sz="1400" b="1" dirty="0">
                <a:solidFill>
                  <a:schemeClr val="tx1"/>
                </a:solidFill>
                <a:latin typeface="Arial Unicode MS" panose="020B0604020202020204" pitchFamily="34" charset="-128"/>
              </a:rPr>
              <a:t>oder</a:t>
            </a:r>
            <a:r>
              <a:rPr lang="de-DE" altLang="de-DE" sz="2400" b="1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 </a:t>
            </a:r>
          </a:p>
          <a:p>
            <a:pPr marL="548640" lvl="2" indent="0">
              <a:buNone/>
            </a:pPr>
            <a:endParaRPr lang="de-DE" altLang="de-DE" sz="2400" b="1" dirty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pPr marL="548640" lvl="2" indent="0">
              <a:buNone/>
            </a:pPr>
            <a:r>
              <a:rPr lang="de-DE" altLang="de-DE" sz="2400" b="1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Informatik 		</a:t>
            </a:r>
            <a:r>
              <a:rPr lang="de-DE" altLang="de-DE" sz="1400" b="1" dirty="0">
                <a:solidFill>
                  <a:schemeClr val="tx1"/>
                </a:solidFill>
                <a:latin typeface="Arial Unicode MS" panose="020B0604020202020204" pitchFamily="34" charset="-128"/>
              </a:rPr>
              <a:t>oder</a:t>
            </a:r>
          </a:p>
          <a:p>
            <a:pPr marL="548640" lvl="2" indent="0">
              <a:buNone/>
            </a:pPr>
            <a:endParaRPr lang="de-DE" altLang="de-DE" sz="2400" b="1" dirty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pPr marL="548640" lvl="2" indent="0">
              <a:buNone/>
            </a:pPr>
            <a:r>
              <a:rPr lang="de-DE" altLang="de-DE" sz="2400" b="1" dirty="0" smtClean="0">
                <a:solidFill>
                  <a:schemeClr val="tx1"/>
                </a:solidFill>
                <a:latin typeface="Arial Unicode MS" panose="020B0604020202020204" pitchFamily="34" charset="-128"/>
              </a:rPr>
              <a:t>Kunst</a:t>
            </a:r>
            <a:endParaRPr lang="de-DE" altLang="de-DE" sz="2400" b="1" dirty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pPr lvl="2">
              <a:buFont typeface="Symbol" panose="05050102010706020507" pitchFamily="18" charset="2"/>
              <a:buChar char="-"/>
            </a:pPr>
            <a:endParaRPr lang="de-DE" altLang="de-DE" sz="2400" b="1" dirty="0">
              <a:latin typeface="Arial Unicode MS" panose="020B0604020202020204" pitchFamily="34" charset="-128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35" y="521447"/>
            <a:ext cx="1313691" cy="126839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966" y="5360587"/>
            <a:ext cx="603281" cy="595833"/>
          </a:xfrm>
          <a:prstGeom prst="rect">
            <a:avLst/>
          </a:prstGeom>
        </p:spPr>
      </p:pic>
      <p:pic>
        <p:nvPicPr>
          <p:cNvPr id="15" name="Picture 10" descr="BD09297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776" y="4576984"/>
            <a:ext cx="771025" cy="582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776" y="3795885"/>
            <a:ext cx="610471" cy="394899"/>
          </a:xfrm>
          <a:prstGeom prst="rect">
            <a:avLst/>
          </a:prstGeom>
        </p:spPr>
      </p:pic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8245135"/>
              </p:ext>
            </p:extLst>
          </p:nvPr>
        </p:nvGraphicFramePr>
        <p:xfrm>
          <a:off x="4000467" y="2733194"/>
          <a:ext cx="343087" cy="686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Bitmap-Bild" r:id="rId7" imgW="2743200" imgH="5486400" progId="Paint.Picture">
                  <p:embed/>
                </p:oleObj>
              </mc:Choice>
              <mc:Fallback>
                <p:oleObj name="Bitmap-Bild" r:id="rId7" imgW="2743200" imgH="548640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00467" y="2733194"/>
                        <a:ext cx="343087" cy="686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2518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TM03457444[[fn=Fundament]]</Template>
  <TotalTime>0</TotalTime>
  <Words>98</Words>
  <Application>Microsoft Office PowerPoint</Application>
  <PresentationFormat>Breitbild</PresentationFormat>
  <Paragraphs>41</Paragraphs>
  <Slides>6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 Unicode MS</vt:lpstr>
      <vt:lpstr>Arial</vt:lpstr>
      <vt:lpstr>Corbel</vt:lpstr>
      <vt:lpstr>Symbol</vt:lpstr>
      <vt:lpstr>Basis</vt:lpstr>
      <vt:lpstr>Bitmap-Bild</vt:lpstr>
      <vt:lpstr>Differenzierung  in den Jahrgangsstufen 7-10</vt:lpstr>
      <vt:lpstr>Differenzierungswahlen an der Geschwister-Scholl-Schule </vt:lpstr>
      <vt:lpstr>Differenzierungswahlen an der Geschwister-Scholl-Schule </vt:lpstr>
      <vt:lpstr>Differenzierungswahlen an der Geschwister-Scholl-Schule </vt:lpstr>
      <vt:lpstr> Differenzierungswahlen an der Geschwister-Scholl-Schule</vt:lpstr>
      <vt:lpstr>Differenzierungswahlen an der Geschwister-Scholl-Schule </vt:lpstr>
    </vt:vector>
  </TitlesOfParts>
  <Company>microPLAN IT-Systemhaus GmbH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Maria Theresia Wolter</dc:creator>
  <cp:lastModifiedBy>Maria Theresia Wolter</cp:lastModifiedBy>
  <cp:revision>17</cp:revision>
  <dcterms:created xsi:type="dcterms:W3CDTF">2020-05-14T07:25:22Z</dcterms:created>
  <dcterms:modified xsi:type="dcterms:W3CDTF">2020-05-27T13:41:46Z</dcterms:modified>
</cp:coreProperties>
</file>